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459" r:id="rId2"/>
    <p:sldId id="330" r:id="rId3"/>
    <p:sldId id="460" r:id="rId4"/>
    <p:sldId id="461" r:id="rId5"/>
    <p:sldId id="463" r:id="rId6"/>
    <p:sldId id="462" r:id="rId7"/>
    <p:sldId id="464" r:id="rId8"/>
    <p:sldId id="466" r:id="rId9"/>
    <p:sldId id="467" r:id="rId10"/>
    <p:sldId id="465" r:id="rId11"/>
    <p:sldId id="468" r:id="rId12"/>
    <p:sldId id="471" r:id="rId13"/>
    <p:sldId id="469" r:id="rId14"/>
    <p:sldId id="470" r:id="rId15"/>
    <p:sldId id="472" r:id="rId16"/>
    <p:sldId id="473" r:id="rId17"/>
    <p:sldId id="478" r:id="rId18"/>
    <p:sldId id="479" r:id="rId19"/>
    <p:sldId id="480" r:id="rId20"/>
    <p:sldId id="474" r:id="rId21"/>
    <p:sldId id="475" r:id="rId22"/>
    <p:sldId id="476" r:id="rId23"/>
    <p:sldId id="477"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0000FF"/>
    <a:srgbClr val="17951A"/>
    <a:srgbClr val="FF0066"/>
    <a:srgbClr val="00CC00"/>
    <a:srgbClr val="00FF00"/>
    <a:srgbClr val="1AA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60"/>
  </p:normalViewPr>
  <p:slideViewPr>
    <p:cSldViewPr>
      <p:cViewPr varScale="1">
        <p:scale>
          <a:sx n="85" d="100"/>
          <a:sy n="85" d="100"/>
        </p:scale>
        <p:origin x="145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042AF2-F3C1-BE1F-E545-8FD3CCFC737A}"/>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AS"/>
          </a:p>
        </p:txBody>
      </p:sp>
      <p:sp>
        <p:nvSpPr>
          <p:cNvPr id="3" name="Date Placeholder 2">
            <a:extLst>
              <a:ext uri="{FF2B5EF4-FFF2-40B4-BE49-F238E27FC236}">
                <a16:creationId xmlns:a16="http://schemas.microsoft.com/office/drawing/2014/main" id="{3DFC0310-FA6F-CD9D-02F9-3B97B8FC0646}"/>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FD903E2-FEFC-456A-BBE2-90DE103187F8}" type="datetimeFigureOut">
              <a:rPr lang="en-AS" smtClean="0"/>
              <a:t>11/27/2025</a:t>
            </a:fld>
            <a:endParaRPr lang="en-AS"/>
          </a:p>
        </p:txBody>
      </p:sp>
      <p:sp>
        <p:nvSpPr>
          <p:cNvPr id="4" name="Footer Placeholder 3">
            <a:extLst>
              <a:ext uri="{FF2B5EF4-FFF2-40B4-BE49-F238E27FC236}">
                <a16:creationId xmlns:a16="http://schemas.microsoft.com/office/drawing/2014/main" id="{337C4236-E9B9-C38A-E9BC-5F7203C180E5}"/>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AS"/>
          </a:p>
        </p:txBody>
      </p:sp>
      <p:sp>
        <p:nvSpPr>
          <p:cNvPr id="5" name="Slide Number Placeholder 4">
            <a:extLst>
              <a:ext uri="{FF2B5EF4-FFF2-40B4-BE49-F238E27FC236}">
                <a16:creationId xmlns:a16="http://schemas.microsoft.com/office/drawing/2014/main" id="{1690505E-F88D-7614-1CD2-6C94569FE705}"/>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FD136208-6553-46CA-AD49-DF3937512387}" type="slidenum">
              <a:rPr lang="en-AS" smtClean="0"/>
              <a:t>‹#›</a:t>
            </a:fld>
            <a:endParaRPr lang="en-AS"/>
          </a:p>
        </p:txBody>
      </p:sp>
    </p:spTree>
    <p:extLst>
      <p:ext uri="{BB962C8B-B14F-4D97-AF65-F5344CB8AC3E}">
        <p14:creationId xmlns:p14="http://schemas.microsoft.com/office/powerpoint/2010/main" val="5556479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1424426-BA4D-4701-BD19-6C093DB6CD82}" type="datetimeFigureOut">
              <a:rPr lang="en-US" smtClean="0"/>
              <a:pPr/>
              <a:t>11/27/2025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506BFB7-9BC6-4CAD-BBE7-A0F6F158F550}" type="slidenum">
              <a:rPr lang="en-US" smtClean="0"/>
              <a:pPr/>
              <a:t>‹#›</a:t>
            </a:fld>
            <a:endParaRPr lang="en-US"/>
          </a:p>
        </p:txBody>
      </p:sp>
    </p:spTree>
    <p:extLst>
      <p:ext uri="{BB962C8B-B14F-4D97-AF65-F5344CB8AC3E}">
        <p14:creationId xmlns:p14="http://schemas.microsoft.com/office/powerpoint/2010/main" val="3432262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730838" y="0"/>
            <a:ext cx="8413162" cy="892552"/>
          </a:xfrm>
          <a:prstGeom prst="rect">
            <a:avLst/>
          </a:prstGeom>
          <a:solidFill>
            <a:srgbClr val="002060"/>
          </a:solidFill>
        </p:spPr>
        <p:txBody>
          <a:bodyPr wrap="square" rtlCol="0">
            <a:spAutoFit/>
          </a:bodyPr>
          <a:lstStyle/>
          <a:p>
            <a:pPr algn="ctr"/>
            <a:r>
              <a:rPr lang="en-US" sz="1600" b="1" dirty="0">
                <a:solidFill>
                  <a:schemeClr val="bg1"/>
                </a:solidFill>
              </a:rPr>
              <a:t>A Project Presentation </a:t>
            </a:r>
            <a:r>
              <a:rPr lang="en-US" sz="1600" b="1" baseline="0" dirty="0">
                <a:solidFill>
                  <a:schemeClr val="bg1"/>
                </a:solidFill>
              </a:rPr>
              <a:t>on</a:t>
            </a:r>
            <a:r>
              <a:rPr lang="en-US" sz="1600" b="1" dirty="0">
                <a:solidFill>
                  <a:srgbClr val="FF0000"/>
                </a:solidFill>
              </a:rPr>
              <a:t>                                                                               </a:t>
            </a:r>
          </a:p>
          <a:p>
            <a:pPr algn="ctr"/>
            <a:r>
              <a:rPr lang="en-US" sz="1800" b="1" i="0" kern="1200" dirty="0">
                <a:solidFill>
                  <a:srgbClr val="FFFF00"/>
                </a:solidFill>
                <a:latin typeface="+mn-lt"/>
                <a:ea typeface="+mn-ea"/>
                <a:cs typeface="+mn-cs"/>
              </a:rPr>
              <a:t>“TITLE </a:t>
            </a:r>
          </a:p>
          <a:p>
            <a:pPr algn="ctr"/>
            <a:r>
              <a:rPr lang="en-US" sz="1800" b="1" i="0" kern="1200" dirty="0">
                <a:solidFill>
                  <a:srgbClr val="FFFF00"/>
                </a:solidFill>
                <a:latin typeface="+mn-lt"/>
                <a:ea typeface="+mn-ea"/>
                <a:cs typeface="+mn-cs"/>
              </a:rPr>
              <a:t>XXX</a:t>
            </a:r>
            <a:r>
              <a:rPr lang="en-US" sz="1800" b="1" dirty="0">
                <a:solidFill>
                  <a:srgbClr val="FFFF00"/>
                </a:solidFill>
              </a:rPr>
              <a:t>“</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387" b="96952" l="3047" r="96484"/>
                    </a14:imgEffect>
                  </a14:imgLayer>
                </a14:imgProps>
              </a:ext>
              <a:ext uri="{28A0092B-C50C-407E-A947-70E740481C1C}">
                <a14:useLocalDpi xmlns:a14="http://schemas.microsoft.com/office/drawing/2010/main" val="0"/>
              </a:ext>
            </a:extLst>
          </a:blip>
          <a:stretch>
            <a:fillRect/>
          </a:stretch>
        </p:blipFill>
        <p:spPr>
          <a:xfrm>
            <a:off x="0" y="1"/>
            <a:ext cx="754380" cy="685799"/>
          </a:xfrm>
          <a:prstGeom prst="rect">
            <a:avLst/>
          </a:prstGeom>
        </p:spPr>
      </p:pic>
      <p:sp>
        <p:nvSpPr>
          <p:cNvPr id="12" name="Date Placeholder 11">
            <a:extLst>
              <a:ext uri="{FF2B5EF4-FFF2-40B4-BE49-F238E27FC236}">
                <a16:creationId xmlns:a16="http://schemas.microsoft.com/office/drawing/2014/main" id="{852FD9F6-FA4D-544D-A635-09190FCDEACF}"/>
              </a:ext>
            </a:extLst>
          </p:cNvPr>
          <p:cNvSpPr>
            <a:spLocks noGrp="1"/>
          </p:cNvSpPr>
          <p:nvPr>
            <p:ph type="dt" sz="half" idx="11"/>
          </p:nvPr>
        </p:nvSpPr>
        <p:spPr/>
        <p:txBody>
          <a:bodyPr/>
          <a:lstStyle/>
          <a:p>
            <a:endParaRPr lang="en-US" dirty="0"/>
          </a:p>
        </p:txBody>
      </p:sp>
      <p:sp>
        <p:nvSpPr>
          <p:cNvPr id="15" name="Slide Number Placeholder 14">
            <a:extLst>
              <a:ext uri="{FF2B5EF4-FFF2-40B4-BE49-F238E27FC236}">
                <a16:creationId xmlns:a16="http://schemas.microsoft.com/office/drawing/2014/main" id="{EE3AFCE5-DCA3-9D62-9119-109F4EBE0166}"/>
              </a:ext>
            </a:extLst>
          </p:cNvPr>
          <p:cNvSpPr>
            <a:spLocks noGrp="1"/>
          </p:cNvSpPr>
          <p:nvPr>
            <p:ph type="sldNum" sz="quarter" idx="13"/>
          </p:nvPr>
        </p:nvSpPr>
        <p:spPr>
          <a:xfrm>
            <a:off x="6400800" y="6356350"/>
            <a:ext cx="2667000" cy="501650"/>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7CCFD7-2A4D-C9B9-3772-93C314EB46C5}"/>
              </a:ext>
            </a:extLst>
          </p:cNvPr>
          <p:cNvSpPr/>
          <p:nvPr/>
        </p:nvSpPr>
        <p:spPr>
          <a:xfrm>
            <a:off x="0" y="443567"/>
            <a:ext cx="9144000" cy="6001643"/>
          </a:xfrm>
          <a:prstGeom prst="rect">
            <a:avLst/>
          </a:prstGeom>
        </p:spPr>
        <p:txBody>
          <a:bodyPr wrap="square">
            <a:spAutoFit/>
          </a:bodyPr>
          <a:lstStyle/>
          <a:p>
            <a:pPr algn="ctr"/>
            <a:r>
              <a:rPr lang="en-US" sz="2400" b="1" dirty="0">
                <a:solidFill>
                  <a:srgbClr val="C00000"/>
                </a:solidFill>
                <a:latin typeface="Calibri" pitchFamily="34" charset="0"/>
                <a:cs typeface="Calibri" pitchFamily="34" charset="0"/>
              </a:rPr>
              <a:t>7</a:t>
            </a:r>
            <a:r>
              <a:rPr lang="en-US" sz="2400" b="1" baseline="30000" dirty="0">
                <a:solidFill>
                  <a:srgbClr val="C00000"/>
                </a:solidFill>
                <a:latin typeface="Calibri" pitchFamily="34" charset="0"/>
                <a:cs typeface="Calibri" pitchFamily="34" charset="0"/>
              </a:rPr>
              <a:t>th</a:t>
            </a:r>
            <a:r>
              <a:rPr lang="en-US" sz="2400" b="1" dirty="0">
                <a:solidFill>
                  <a:srgbClr val="C00000"/>
                </a:solidFill>
                <a:latin typeface="Calibri" pitchFamily="34" charset="0"/>
                <a:cs typeface="Calibri" pitchFamily="34" charset="0"/>
              </a:rPr>
              <a:t> Semester </a:t>
            </a:r>
          </a:p>
          <a:p>
            <a:pPr algn="ctr"/>
            <a:r>
              <a:rPr lang="en-US" sz="2400" b="1" dirty="0">
                <a:solidFill>
                  <a:srgbClr val="C00000"/>
                </a:solidFill>
                <a:latin typeface="Calibri" pitchFamily="34" charset="0"/>
                <a:cs typeface="Calibri" pitchFamily="34" charset="0"/>
              </a:rPr>
              <a:t>Project Presentation</a:t>
            </a:r>
          </a:p>
          <a:p>
            <a:pPr algn="ctr"/>
            <a:r>
              <a:rPr lang="en-US" sz="2000" b="1" dirty="0">
                <a:latin typeface="Calibri" pitchFamily="34" charset="0"/>
                <a:cs typeface="Calibri" pitchFamily="34" charset="0"/>
              </a:rPr>
              <a:t>on</a:t>
            </a:r>
          </a:p>
          <a:p>
            <a:pPr algn="ctr"/>
            <a:r>
              <a:rPr lang="en-US" b="1" dirty="0"/>
              <a:t>Future Mesh Enhancing Employability Through Mentorship and Smart Job Matching </a:t>
            </a:r>
            <a:endParaRPr lang="en-IN" sz="3200" b="1" dirty="0">
              <a:solidFill>
                <a:srgbClr val="C00000"/>
              </a:solidFill>
              <a:latin typeface="Calibri" pitchFamily="34" charset="0"/>
              <a:cs typeface="Calibri" pitchFamily="34" charset="0"/>
            </a:endParaRPr>
          </a:p>
          <a:p>
            <a:pPr algn="ctr"/>
            <a:r>
              <a:rPr lang="en-IN" sz="2000" b="1" dirty="0">
                <a:latin typeface="Calibri" pitchFamily="34" charset="0"/>
                <a:cs typeface="Calibri" pitchFamily="34" charset="0"/>
              </a:rPr>
              <a:t>Presented by </a:t>
            </a:r>
          </a:p>
          <a:p>
            <a:pPr algn="ctr"/>
            <a:r>
              <a:rPr lang="en-US" b="1" dirty="0">
                <a:solidFill>
                  <a:srgbClr val="A20000"/>
                </a:solidFill>
              </a:rPr>
              <a:t>ABHISEK PANDA – 22UG010159 </a:t>
            </a:r>
            <a:endParaRPr lang="en-IN" dirty="0">
              <a:solidFill>
                <a:srgbClr val="A20000"/>
              </a:solidFill>
            </a:endParaRPr>
          </a:p>
          <a:p>
            <a:pPr algn="ctr"/>
            <a:r>
              <a:rPr lang="en-US" b="1" dirty="0">
                <a:solidFill>
                  <a:srgbClr val="A20000"/>
                </a:solidFill>
              </a:rPr>
              <a:t>DEBABRATA MISHRA - 22UG010273 </a:t>
            </a:r>
            <a:endParaRPr lang="en-IN" dirty="0">
              <a:solidFill>
                <a:srgbClr val="A20000"/>
              </a:solidFill>
            </a:endParaRPr>
          </a:p>
          <a:p>
            <a:pPr algn="ctr"/>
            <a:r>
              <a:rPr lang="en-US" b="1" dirty="0">
                <a:solidFill>
                  <a:srgbClr val="A20000"/>
                </a:solidFill>
              </a:rPr>
              <a:t>DIPTESH NARENDRA - 22UG010357</a:t>
            </a:r>
            <a:endParaRPr lang="en-IN" dirty="0">
              <a:solidFill>
                <a:srgbClr val="A20000"/>
              </a:solidFill>
            </a:endParaRPr>
          </a:p>
          <a:p>
            <a:pPr algn="ctr"/>
            <a:endParaRPr lang="en-IN" b="1" dirty="0">
              <a:solidFill>
                <a:srgbClr val="A20000"/>
              </a:solidFill>
              <a:latin typeface="Calibri" pitchFamily="34" charset="0"/>
              <a:cs typeface="Calibri" pitchFamily="34" charset="0"/>
            </a:endParaRPr>
          </a:p>
          <a:p>
            <a:pPr algn="ctr"/>
            <a:r>
              <a:rPr lang="en-IN" b="1" dirty="0">
                <a:latin typeface="Calibri" pitchFamily="34" charset="0"/>
                <a:cs typeface="Calibri" pitchFamily="34" charset="0"/>
              </a:rPr>
              <a:t>U</a:t>
            </a:r>
            <a:r>
              <a:rPr lang="en-IN" sz="1800" b="1" dirty="0">
                <a:latin typeface="Calibri" pitchFamily="34" charset="0"/>
                <a:cs typeface="Calibri" pitchFamily="34" charset="0"/>
              </a:rPr>
              <a:t>nder the guidance of </a:t>
            </a:r>
          </a:p>
          <a:p>
            <a:pPr algn="ctr"/>
            <a:r>
              <a:rPr lang="en-US" b="1" dirty="0">
                <a:solidFill>
                  <a:srgbClr val="A20000"/>
                </a:solidFill>
              </a:rPr>
              <a:t>Dr. Gitanjali Mishra</a:t>
            </a:r>
            <a:endParaRPr lang="en-IN" sz="2000" b="1" dirty="0">
              <a:solidFill>
                <a:srgbClr val="A20000"/>
              </a:solidFill>
              <a:latin typeface="Calibri" pitchFamily="34" charset="0"/>
              <a:cs typeface="Calibri" pitchFamily="34" charset="0"/>
            </a:endParaRPr>
          </a:p>
          <a:p>
            <a:pPr algn="ctr"/>
            <a:r>
              <a:rPr lang="en-IN" b="1" dirty="0">
                <a:solidFill>
                  <a:srgbClr val="A20000"/>
                </a:solidFill>
                <a:latin typeface="Calibri" pitchFamily="34" charset="0"/>
                <a:cs typeface="Calibri" pitchFamily="34" charset="0"/>
              </a:rPr>
              <a:t>Professor, Department of CSE, GIET University</a:t>
            </a:r>
          </a:p>
          <a:p>
            <a:pPr algn="ctr"/>
            <a:endParaRPr lang="en-IN" sz="2800" b="1" dirty="0">
              <a:solidFill>
                <a:srgbClr val="A20000"/>
              </a:solidFill>
              <a:latin typeface="Calibri" pitchFamily="34" charset="0"/>
              <a:cs typeface="Calibri" pitchFamily="34" charset="0"/>
            </a:endParaRPr>
          </a:p>
          <a:p>
            <a:pPr algn="ctr"/>
            <a:endParaRPr lang="en-IN" sz="2800" b="1" dirty="0">
              <a:solidFill>
                <a:srgbClr val="A20000"/>
              </a:solidFill>
              <a:latin typeface="Calibri" pitchFamily="34" charset="0"/>
              <a:cs typeface="Calibri" pitchFamily="34" charset="0"/>
            </a:endParaRPr>
          </a:p>
          <a:p>
            <a:pPr algn="ctr"/>
            <a:r>
              <a:rPr lang="en-IN" sz="2800" b="1" dirty="0">
                <a:solidFill>
                  <a:srgbClr val="A20000"/>
                </a:solidFill>
                <a:latin typeface="Calibri" pitchFamily="34" charset="0"/>
                <a:cs typeface="Calibri" pitchFamily="34" charset="0"/>
              </a:rPr>
              <a:t>                             </a:t>
            </a:r>
          </a:p>
          <a:p>
            <a:pPr algn="ctr"/>
            <a:endParaRPr lang="en-IN" sz="2800" b="1" dirty="0">
              <a:solidFill>
                <a:srgbClr val="A20000"/>
              </a:solidFill>
              <a:latin typeface="Calibri" pitchFamily="34" charset="0"/>
              <a:cs typeface="Calibri" pitchFamily="34" charset="0"/>
            </a:endParaRPr>
          </a:p>
          <a:p>
            <a:pPr algn="ctr"/>
            <a:r>
              <a:rPr lang="en-IN" sz="2400" b="1" dirty="0">
                <a:solidFill>
                  <a:srgbClr val="A20000"/>
                </a:solidFill>
                <a:latin typeface="Calibri" pitchFamily="34" charset="0"/>
                <a:cs typeface="Calibri" pitchFamily="34" charset="0"/>
              </a:rPr>
              <a:t>Gandhi Institute of Engineering and Technology University</a:t>
            </a:r>
          </a:p>
          <a:p>
            <a:pPr algn="ctr"/>
            <a:r>
              <a:rPr lang="en-GB" b="1" dirty="0">
                <a:solidFill>
                  <a:srgbClr val="002060"/>
                </a:solidFill>
                <a:latin typeface="Calibri" pitchFamily="34" charset="0"/>
                <a:cs typeface="Calibri" pitchFamily="34" charset="0"/>
              </a:rPr>
              <a:t>November 2023</a:t>
            </a:r>
          </a:p>
        </p:txBody>
      </p:sp>
      <p:pic>
        <p:nvPicPr>
          <p:cNvPr id="6" name="Picture 5">
            <a:extLst>
              <a:ext uri="{FF2B5EF4-FFF2-40B4-BE49-F238E27FC236}">
                <a16:creationId xmlns:a16="http://schemas.microsoft.com/office/drawing/2014/main" id="{ADEB92B3-FE12-47AA-3B84-CFE84E2219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9500" y="4038600"/>
            <a:ext cx="1905000" cy="1647920"/>
          </a:xfrm>
          <a:prstGeom prst="rect">
            <a:avLst/>
          </a:prstGeom>
        </p:spPr>
      </p:pic>
    </p:spTree>
    <p:extLst>
      <p:ext uri="{BB962C8B-B14F-4D97-AF65-F5344CB8AC3E}">
        <p14:creationId xmlns:p14="http://schemas.microsoft.com/office/powerpoint/2010/main" val="3886024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FC1C7-382F-A234-1D21-B913924A53E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E7BFC5E-2999-1FEE-AA4C-8E679A7FF111}"/>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168C88E6-AC4E-4D26-C9DC-5135A2E44D47}"/>
              </a:ext>
            </a:extLst>
          </p:cNvPr>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9" name="Picture 8">
            <a:extLst>
              <a:ext uri="{FF2B5EF4-FFF2-40B4-BE49-F238E27FC236}">
                <a16:creationId xmlns:a16="http://schemas.microsoft.com/office/drawing/2014/main" id="{651DB306-1F1D-4554-164C-4EF187E51D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7ACD3C62-A425-2A60-B978-00241AF1B5B3}"/>
              </a:ext>
            </a:extLst>
          </p:cNvPr>
          <p:cNvSpPr txBox="1"/>
          <p:nvPr/>
        </p:nvSpPr>
        <p:spPr>
          <a:xfrm>
            <a:off x="528524" y="1066800"/>
            <a:ext cx="4572000" cy="369332"/>
          </a:xfrm>
          <a:prstGeom prst="rect">
            <a:avLst/>
          </a:prstGeom>
          <a:noFill/>
        </p:spPr>
        <p:txBody>
          <a:bodyPr wrap="square">
            <a:spAutoFit/>
          </a:bodyPr>
          <a:lstStyle/>
          <a:p>
            <a:r>
              <a:rPr lang="en-US" b="1" dirty="0"/>
              <a:t>Activity Diagram</a:t>
            </a:r>
            <a:endParaRPr lang="en-IN" dirty="0"/>
          </a:p>
        </p:txBody>
      </p:sp>
      <p:pic>
        <p:nvPicPr>
          <p:cNvPr id="4" name="Picture 3">
            <a:extLst>
              <a:ext uri="{FF2B5EF4-FFF2-40B4-BE49-F238E27FC236}">
                <a16:creationId xmlns:a16="http://schemas.microsoft.com/office/drawing/2014/main" id="{E2598E3D-BF2B-62DC-A902-E8C5462ED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199" y="914400"/>
            <a:ext cx="4623601" cy="5943600"/>
          </a:xfrm>
          <a:prstGeom prst="rect">
            <a:avLst/>
          </a:prstGeom>
        </p:spPr>
      </p:pic>
    </p:spTree>
    <p:extLst>
      <p:ext uri="{BB962C8B-B14F-4D97-AF65-F5344CB8AC3E}">
        <p14:creationId xmlns:p14="http://schemas.microsoft.com/office/powerpoint/2010/main" val="41657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7086-B773-1BFF-48D2-E0C56813A54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FFA34F-0AF1-B26D-9EE2-3A460D49FD43}"/>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1A70D2E8-0629-0F09-A435-B9CE1F5BF699}"/>
              </a:ext>
            </a:extLst>
          </p:cNvPr>
          <p:cNvSpPr>
            <a:spLocks noGrp="1"/>
          </p:cNvSpPr>
          <p:nvPr>
            <p:ph type="sldNum" sz="quarter" idx="12"/>
          </p:nvPr>
        </p:nvSpPr>
        <p:spPr/>
        <p:txBody>
          <a:bodyPr/>
          <a:lstStyle/>
          <a:p>
            <a:fld id="{B6F15528-21DE-4FAA-801E-634DDDAF4B2B}" type="slidenum">
              <a:rPr lang="en-US" smtClean="0"/>
              <a:pPr/>
              <a:t>11</a:t>
            </a:fld>
            <a:endParaRPr lang="en-US" dirty="0"/>
          </a:p>
        </p:txBody>
      </p:sp>
      <p:pic>
        <p:nvPicPr>
          <p:cNvPr id="9" name="Picture 8">
            <a:extLst>
              <a:ext uri="{FF2B5EF4-FFF2-40B4-BE49-F238E27FC236}">
                <a16:creationId xmlns:a16="http://schemas.microsoft.com/office/drawing/2014/main" id="{A3774CDE-C026-392E-12D3-436EB0D542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4BF8AC05-663E-E4FD-95CB-EC82EE48DC1D}"/>
              </a:ext>
            </a:extLst>
          </p:cNvPr>
          <p:cNvSpPr txBox="1"/>
          <p:nvPr/>
        </p:nvSpPr>
        <p:spPr>
          <a:xfrm>
            <a:off x="528524" y="1066800"/>
            <a:ext cx="4572000" cy="369332"/>
          </a:xfrm>
          <a:prstGeom prst="rect">
            <a:avLst/>
          </a:prstGeom>
          <a:noFill/>
        </p:spPr>
        <p:txBody>
          <a:bodyPr wrap="square">
            <a:spAutoFit/>
          </a:bodyPr>
          <a:lstStyle/>
          <a:p>
            <a:r>
              <a:rPr lang="en-US" b="1" dirty="0"/>
              <a:t>Data Flow Diagram (DFD)</a:t>
            </a:r>
            <a:endParaRPr lang="en-IN" dirty="0"/>
          </a:p>
        </p:txBody>
      </p:sp>
      <p:sp>
        <p:nvSpPr>
          <p:cNvPr id="4" name="TextBox 3">
            <a:extLst>
              <a:ext uri="{FF2B5EF4-FFF2-40B4-BE49-F238E27FC236}">
                <a16:creationId xmlns:a16="http://schemas.microsoft.com/office/drawing/2014/main" id="{2D16710D-4722-CCC2-D360-97179F5E5BF5}"/>
              </a:ext>
            </a:extLst>
          </p:cNvPr>
          <p:cNvSpPr txBox="1"/>
          <p:nvPr/>
        </p:nvSpPr>
        <p:spPr>
          <a:xfrm>
            <a:off x="1057049" y="1593612"/>
            <a:ext cx="20574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Level-1</a:t>
            </a:r>
            <a:endParaRPr lang="en-IN" dirty="0"/>
          </a:p>
        </p:txBody>
      </p:sp>
      <p:pic>
        <p:nvPicPr>
          <p:cNvPr id="7" name="Picture 6">
            <a:extLst>
              <a:ext uri="{FF2B5EF4-FFF2-40B4-BE49-F238E27FC236}">
                <a16:creationId xmlns:a16="http://schemas.microsoft.com/office/drawing/2014/main" id="{AB6BE43A-CC17-A860-1378-BB34C9743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962944"/>
            <a:ext cx="7086600" cy="4794091"/>
          </a:xfrm>
          <a:prstGeom prst="rect">
            <a:avLst/>
          </a:prstGeom>
        </p:spPr>
      </p:pic>
    </p:spTree>
    <p:extLst>
      <p:ext uri="{BB962C8B-B14F-4D97-AF65-F5344CB8AC3E}">
        <p14:creationId xmlns:p14="http://schemas.microsoft.com/office/powerpoint/2010/main" val="2789171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A28AB-BDB9-3371-7969-16251F1101A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899276F-C329-0003-90D1-F4919394655C}"/>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6831F4C1-4362-88D7-0031-6181F430212C}"/>
              </a:ext>
            </a:extLst>
          </p:cNvPr>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9" name="Picture 8">
            <a:extLst>
              <a:ext uri="{FF2B5EF4-FFF2-40B4-BE49-F238E27FC236}">
                <a16:creationId xmlns:a16="http://schemas.microsoft.com/office/drawing/2014/main" id="{C0388356-0110-FC3F-E447-11CB916ED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959E4BE5-FEEA-B5D1-7CA8-F0544CFE0D91}"/>
              </a:ext>
            </a:extLst>
          </p:cNvPr>
          <p:cNvSpPr txBox="1"/>
          <p:nvPr/>
        </p:nvSpPr>
        <p:spPr>
          <a:xfrm>
            <a:off x="528524" y="1066800"/>
            <a:ext cx="4572000" cy="369332"/>
          </a:xfrm>
          <a:prstGeom prst="rect">
            <a:avLst/>
          </a:prstGeom>
          <a:noFill/>
        </p:spPr>
        <p:txBody>
          <a:bodyPr wrap="square">
            <a:spAutoFit/>
          </a:bodyPr>
          <a:lstStyle/>
          <a:p>
            <a:r>
              <a:rPr lang="en-US" b="1" dirty="0"/>
              <a:t>Data Flow Diagram (DFD)</a:t>
            </a:r>
            <a:endParaRPr lang="en-IN" dirty="0"/>
          </a:p>
        </p:txBody>
      </p:sp>
      <p:sp>
        <p:nvSpPr>
          <p:cNvPr id="4" name="TextBox 3">
            <a:extLst>
              <a:ext uri="{FF2B5EF4-FFF2-40B4-BE49-F238E27FC236}">
                <a16:creationId xmlns:a16="http://schemas.microsoft.com/office/drawing/2014/main" id="{F34ECE2E-D6F4-4A2E-8FEC-D34D12BA3E07}"/>
              </a:ext>
            </a:extLst>
          </p:cNvPr>
          <p:cNvSpPr txBox="1"/>
          <p:nvPr/>
        </p:nvSpPr>
        <p:spPr>
          <a:xfrm>
            <a:off x="4572000" y="1066800"/>
            <a:ext cx="20574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Level-1</a:t>
            </a:r>
            <a:endParaRPr lang="en-IN" dirty="0"/>
          </a:p>
        </p:txBody>
      </p:sp>
      <p:pic>
        <p:nvPicPr>
          <p:cNvPr id="11" name="Picture 10">
            <a:extLst>
              <a:ext uri="{FF2B5EF4-FFF2-40B4-BE49-F238E27FC236}">
                <a16:creationId xmlns:a16="http://schemas.microsoft.com/office/drawing/2014/main" id="{27F4901C-D518-E29E-D059-C8ECCE0E7A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0793"/>
            <a:ext cx="8305800" cy="5507094"/>
          </a:xfrm>
          <a:prstGeom prst="rect">
            <a:avLst/>
          </a:prstGeom>
        </p:spPr>
      </p:pic>
    </p:spTree>
    <p:extLst>
      <p:ext uri="{BB962C8B-B14F-4D97-AF65-F5344CB8AC3E}">
        <p14:creationId xmlns:p14="http://schemas.microsoft.com/office/powerpoint/2010/main" val="2530237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CF466-C352-999F-C67B-EC81B870C61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67D0A37-B06C-B379-CD7B-4DDA16FD3FCC}"/>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0289825C-DD8F-8293-BB37-A5A1A668D559}"/>
              </a:ext>
            </a:extLst>
          </p:cNvPr>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9" name="Picture 8">
            <a:extLst>
              <a:ext uri="{FF2B5EF4-FFF2-40B4-BE49-F238E27FC236}">
                <a16:creationId xmlns:a16="http://schemas.microsoft.com/office/drawing/2014/main" id="{45DAE184-C717-F5A4-BA7C-71450F3FC7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BFF1A221-CDCA-582A-73FC-6A800D4514A3}"/>
              </a:ext>
            </a:extLst>
          </p:cNvPr>
          <p:cNvSpPr txBox="1"/>
          <p:nvPr/>
        </p:nvSpPr>
        <p:spPr>
          <a:xfrm>
            <a:off x="533604" y="1066800"/>
            <a:ext cx="4572000" cy="369332"/>
          </a:xfrm>
          <a:prstGeom prst="rect">
            <a:avLst/>
          </a:prstGeom>
          <a:noFill/>
        </p:spPr>
        <p:txBody>
          <a:bodyPr wrap="square">
            <a:spAutoFit/>
          </a:bodyPr>
          <a:lstStyle/>
          <a:p>
            <a:r>
              <a:rPr lang="en-US" b="1" dirty="0"/>
              <a:t>ER Diagram</a:t>
            </a:r>
            <a:endParaRPr lang="en-IN" dirty="0"/>
          </a:p>
        </p:txBody>
      </p:sp>
      <p:pic>
        <p:nvPicPr>
          <p:cNvPr id="4" name="Picture 3">
            <a:extLst>
              <a:ext uri="{FF2B5EF4-FFF2-40B4-BE49-F238E27FC236}">
                <a16:creationId xmlns:a16="http://schemas.microsoft.com/office/drawing/2014/main" id="{A0AF8051-644B-511D-1DC4-123C9640C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61532"/>
            <a:ext cx="9144000" cy="4894818"/>
          </a:xfrm>
          <a:prstGeom prst="rect">
            <a:avLst/>
          </a:prstGeom>
        </p:spPr>
      </p:pic>
    </p:spTree>
    <p:extLst>
      <p:ext uri="{BB962C8B-B14F-4D97-AF65-F5344CB8AC3E}">
        <p14:creationId xmlns:p14="http://schemas.microsoft.com/office/powerpoint/2010/main" val="401769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66D0-C3D3-2D7A-BD1D-216DAC4691C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426A4A9-C7EC-A66E-4056-FAF0D846A1FD}"/>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36A170D3-74E9-9A92-1B20-3E14BBFA3A5B}"/>
              </a:ext>
            </a:extLst>
          </p:cNvPr>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9" name="Picture 8">
            <a:extLst>
              <a:ext uri="{FF2B5EF4-FFF2-40B4-BE49-F238E27FC236}">
                <a16:creationId xmlns:a16="http://schemas.microsoft.com/office/drawing/2014/main" id="{533924BE-0007-8FCD-43A6-3935ABDA8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2CB66750-B5B1-A1E1-00A6-75DF3AC6BD19}"/>
              </a:ext>
            </a:extLst>
          </p:cNvPr>
          <p:cNvSpPr txBox="1"/>
          <p:nvPr/>
        </p:nvSpPr>
        <p:spPr>
          <a:xfrm>
            <a:off x="531418" y="1108891"/>
            <a:ext cx="4572000"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Features</a:t>
            </a:r>
          </a:p>
        </p:txBody>
      </p:sp>
      <p:sp>
        <p:nvSpPr>
          <p:cNvPr id="2" name="Rectangle 1">
            <a:extLst>
              <a:ext uri="{FF2B5EF4-FFF2-40B4-BE49-F238E27FC236}">
                <a16:creationId xmlns:a16="http://schemas.microsoft.com/office/drawing/2014/main" id="{63BA6A72-87F0-1E37-CB48-FE591D046410}"/>
              </a:ext>
            </a:extLst>
          </p:cNvPr>
          <p:cNvSpPr>
            <a:spLocks noChangeArrowheads="1"/>
          </p:cNvSpPr>
          <p:nvPr/>
        </p:nvSpPr>
        <p:spPr bwMode="auto">
          <a:xfrm>
            <a:off x="281940" y="1511895"/>
            <a:ext cx="8633460"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Unified platform:</a:t>
            </a:r>
            <a:r>
              <a:rPr kumimoji="0" lang="en-US" altLang="en-US" sz="1800" b="0" i="0" u="none" strike="noStrike" cap="none" normalizeH="0" baseline="0" dirty="0">
                <a:ln>
                  <a:noFill/>
                </a:ln>
                <a:solidFill>
                  <a:schemeClr val="tx1"/>
                </a:solidFill>
                <a:effectLst/>
                <a:latin typeface="Arial" panose="020B0604020202020204" pitchFamily="34" charset="0"/>
              </a:rPr>
              <a:t> Brings students, alumni, companies, HODs, and placement cells into one organized system.</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Role-based dashboards:</a:t>
            </a:r>
            <a:r>
              <a:rPr kumimoji="0" lang="en-US" altLang="en-US" sz="1800" b="0" i="0" u="none" strike="noStrike" cap="none" normalizeH="0" baseline="0" dirty="0">
                <a:ln>
                  <a:noFill/>
                </a:ln>
                <a:solidFill>
                  <a:schemeClr val="tx1"/>
                </a:solidFill>
                <a:effectLst/>
                <a:latin typeface="Arial" panose="020B0604020202020204" pitchFamily="34" charset="0"/>
              </a:rPr>
              <a:t> Each user gets a separate dashboard based on their role and permissions.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Mentorship chat:</a:t>
            </a:r>
            <a:r>
              <a:rPr kumimoji="0" lang="en-US" altLang="en-US" sz="1800" b="0" i="0" u="none" strike="noStrike" cap="none" normalizeH="0" baseline="0" dirty="0">
                <a:ln>
                  <a:noFill/>
                </a:ln>
                <a:solidFill>
                  <a:schemeClr val="tx1"/>
                </a:solidFill>
                <a:effectLst/>
                <a:latin typeface="Arial" panose="020B0604020202020204" pitchFamily="34" charset="0"/>
              </a:rPr>
              <a:t> Students can directly message alumni for guidance, career help, and doubts.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Job management:</a:t>
            </a:r>
            <a:r>
              <a:rPr kumimoji="0" lang="en-US" altLang="en-US" sz="1800" b="0" i="0" u="none" strike="noStrike" cap="none" normalizeH="0" baseline="0" dirty="0">
                <a:ln>
                  <a:noFill/>
                </a:ln>
                <a:solidFill>
                  <a:schemeClr val="tx1"/>
                </a:solidFill>
                <a:effectLst/>
                <a:latin typeface="Arial" panose="020B0604020202020204" pitchFamily="34" charset="0"/>
              </a:rPr>
              <a:t> Companies can post jobs; admins approve; HODs shortlist students automatically based on criteria.</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 tracking:</a:t>
            </a:r>
            <a:r>
              <a:rPr kumimoji="0" lang="en-US" altLang="en-US" sz="1800" b="0" i="0" u="none" strike="noStrike" cap="none" normalizeH="0" baseline="0" dirty="0">
                <a:ln>
                  <a:noFill/>
                </a:ln>
                <a:solidFill>
                  <a:schemeClr val="tx1"/>
                </a:solidFill>
                <a:effectLst/>
                <a:latin typeface="Arial" panose="020B0604020202020204" pitchFamily="34" charset="0"/>
              </a:rPr>
              <a:t> Students can see their job status like applied, shortlisted, rejected, or hired.</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Student portfolio:</a:t>
            </a:r>
            <a:r>
              <a:rPr kumimoji="0" lang="en-US" altLang="en-US" sz="1800" b="0" i="0" u="none" strike="noStrike" cap="none" normalizeH="0" baseline="0" dirty="0">
                <a:ln>
                  <a:noFill/>
                </a:ln>
                <a:solidFill>
                  <a:schemeClr val="tx1"/>
                </a:solidFill>
                <a:effectLst/>
                <a:latin typeface="Arial" panose="020B0604020202020204" pitchFamily="34" charset="0"/>
              </a:rPr>
              <a:t> Students can upload resumes, certificates, and project details.</a:t>
            </a:r>
          </a:p>
        </p:txBody>
      </p:sp>
    </p:spTree>
    <p:extLst>
      <p:ext uri="{BB962C8B-B14F-4D97-AF65-F5344CB8AC3E}">
        <p14:creationId xmlns:p14="http://schemas.microsoft.com/office/powerpoint/2010/main" val="95854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603ED-DA20-0C99-E9C3-4892DBC15FB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071B820-9150-1ED5-620D-B8416016292D}"/>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4BE5138C-9EAA-2165-8A3D-3217BFF70A50}"/>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9" name="Picture 8">
            <a:extLst>
              <a:ext uri="{FF2B5EF4-FFF2-40B4-BE49-F238E27FC236}">
                <a16:creationId xmlns:a16="http://schemas.microsoft.com/office/drawing/2014/main" id="{B94309D8-4BB9-5231-D802-B6E275D96E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828C3A95-1DD1-C453-5CBD-192D251DEA28}"/>
              </a:ext>
            </a:extLst>
          </p:cNvPr>
          <p:cNvSpPr txBox="1"/>
          <p:nvPr/>
        </p:nvSpPr>
        <p:spPr>
          <a:xfrm>
            <a:off x="528524" y="1143000"/>
            <a:ext cx="4572000" cy="400110"/>
          </a:xfrm>
          <a:prstGeom prst="rect">
            <a:avLst/>
          </a:prstGeom>
          <a:noFill/>
        </p:spPr>
        <p:txBody>
          <a:bodyPr wrap="square">
            <a:spAutoFit/>
          </a:bodyPr>
          <a:lstStyle/>
          <a:p>
            <a:r>
              <a:rPr lang="en-IN" sz="2000" dirty="0">
                <a:solidFill>
                  <a:schemeClr val="accent6">
                    <a:lumMod val="50000"/>
                  </a:schemeClr>
                </a:solidFill>
                <a:latin typeface="Arial Black" panose="020B0A04020102020204" pitchFamily="34" charset="0"/>
              </a:rPr>
              <a:t>Challenges</a:t>
            </a:r>
          </a:p>
        </p:txBody>
      </p:sp>
      <p:sp>
        <p:nvSpPr>
          <p:cNvPr id="2" name="Rectangle 1">
            <a:extLst>
              <a:ext uri="{FF2B5EF4-FFF2-40B4-BE49-F238E27FC236}">
                <a16:creationId xmlns:a16="http://schemas.microsoft.com/office/drawing/2014/main" id="{D6B3F0A1-FB90-6220-C7D4-D9A9AB6A4CB1}"/>
              </a:ext>
            </a:extLst>
          </p:cNvPr>
          <p:cNvSpPr>
            <a:spLocks noChangeArrowheads="1"/>
          </p:cNvSpPr>
          <p:nvPr/>
        </p:nvSpPr>
        <p:spPr bwMode="auto">
          <a:xfrm>
            <a:off x="228600" y="1771710"/>
            <a:ext cx="8686800"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Handling multiple user roles:</a:t>
            </a:r>
            <a:r>
              <a:rPr kumimoji="0" lang="en-US" altLang="en-US" sz="1800" b="0" i="0" u="none" strike="noStrike" cap="none" normalizeH="0" baseline="0" dirty="0">
                <a:ln>
                  <a:noFill/>
                </a:ln>
                <a:solidFill>
                  <a:schemeClr val="tx1"/>
                </a:solidFill>
                <a:effectLst/>
                <a:latin typeface="Arial" panose="020B0604020202020204" pitchFamily="34" charset="0"/>
              </a:rPr>
              <a:t> Designing access levels for students, alumni, and admin requires careful planning.</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Real-time communication:</a:t>
            </a:r>
            <a:r>
              <a:rPr kumimoji="0" lang="en-US" altLang="en-US" sz="1800" b="0" i="0" u="none" strike="noStrike" cap="none" normalizeH="0" baseline="0" dirty="0">
                <a:ln>
                  <a:noFill/>
                </a:ln>
                <a:solidFill>
                  <a:schemeClr val="tx1"/>
                </a:solidFill>
                <a:effectLst/>
                <a:latin typeface="Arial" panose="020B0604020202020204" pitchFamily="34" charset="0"/>
              </a:rPr>
              <a:t> Maintaining smooth mentorship chat without delay is technically challenging.</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Module integration:</a:t>
            </a:r>
            <a:r>
              <a:rPr kumimoji="0" lang="en-US" altLang="en-US" sz="1800" b="0" i="0" u="none" strike="noStrike" cap="none" normalizeH="0" baseline="0" dirty="0">
                <a:ln>
                  <a:noFill/>
                </a:ln>
                <a:solidFill>
                  <a:schemeClr val="tx1"/>
                </a:solidFill>
                <a:effectLst/>
                <a:latin typeface="Arial" panose="020B0604020202020204" pitchFamily="34" charset="0"/>
              </a:rPr>
              <a:t> Combining login, dashboards, job system, chat, and analytics without errors is complex.</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 design:</a:t>
            </a:r>
            <a:r>
              <a:rPr kumimoji="0" lang="en-US" altLang="en-US" sz="1800" b="0" i="0" u="none" strike="noStrike" cap="none" normalizeH="0" baseline="0" dirty="0">
                <a:ln>
                  <a:noFill/>
                </a:ln>
                <a:solidFill>
                  <a:schemeClr val="tx1"/>
                </a:solidFill>
                <a:effectLst/>
                <a:latin typeface="Arial" panose="020B0604020202020204" pitchFamily="34" charset="0"/>
              </a:rPr>
              <a:t> Creating dashboards that are simple yet professional for all users.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Data security:</a:t>
            </a:r>
            <a:r>
              <a:rPr kumimoji="0" lang="en-US" altLang="en-US" sz="1800" b="0" i="0" u="none" strike="noStrike" cap="none" normalizeH="0" baseline="0" dirty="0">
                <a:ln>
                  <a:noFill/>
                </a:ln>
                <a:solidFill>
                  <a:schemeClr val="tx1"/>
                </a:solidFill>
                <a:effectLst/>
                <a:latin typeface="Arial" panose="020B0604020202020204" pitchFamily="34" charset="0"/>
              </a:rPr>
              <a:t> Protecting sensitive user information like resumes and academic records.</a:t>
            </a:r>
          </a:p>
        </p:txBody>
      </p:sp>
    </p:spTree>
    <p:extLst>
      <p:ext uri="{BB962C8B-B14F-4D97-AF65-F5344CB8AC3E}">
        <p14:creationId xmlns:p14="http://schemas.microsoft.com/office/powerpoint/2010/main" val="4095792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5EF8E-73F1-A840-AB7B-8C2DC144E61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F1274C3-3EDF-B009-CCA3-9C27AD34E80C}"/>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8CA925AC-047C-271E-9E54-34BC7B676E88}"/>
              </a:ext>
            </a:extLst>
          </p:cNvPr>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9" name="Picture 8">
            <a:extLst>
              <a:ext uri="{FF2B5EF4-FFF2-40B4-BE49-F238E27FC236}">
                <a16:creationId xmlns:a16="http://schemas.microsoft.com/office/drawing/2014/main" id="{F351AED9-34E3-D155-1027-5282E23E7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292086FE-3271-BDB3-9C91-A30A09105DCC}"/>
              </a:ext>
            </a:extLst>
          </p:cNvPr>
          <p:cNvSpPr txBox="1"/>
          <p:nvPr/>
        </p:nvSpPr>
        <p:spPr>
          <a:xfrm>
            <a:off x="528524" y="1143000"/>
            <a:ext cx="3357676"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Limitations</a:t>
            </a:r>
          </a:p>
        </p:txBody>
      </p:sp>
      <p:sp>
        <p:nvSpPr>
          <p:cNvPr id="4" name="TextBox 3">
            <a:extLst>
              <a:ext uri="{FF2B5EF4-FFF2-40B4-BE49-F238E27FC236}">
                <a16:creationId xmlns:a16="http://schemas.microsoft.com/office/drawing/2014/main" id="{81D020FE-FE2E-26C8-A06D-7516AD8873A6}"/>
              </a:ext>
            </a:extLst>
          </p:cNvPr>
          <p:cNvSpPr txBox="1"/>
          <p:nvPr/>
        </p:nvSpPr>
        <p:spPr>
          <a:xfrm>
            <a:off x="838200" y="1771710"/>
            <a:ext cx="7467600" cy="337335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b="1" dirty="0"/>
              <a:t>Internet dependency:</a:t>
            </a:r>
            <a:r>
              <a:rPr lang="en-US" dirty="0"/>
              <a:t> System cannot work offline; real-time features need stable connectivity.</a:t>
            </a:r>
          </a:p>
          <a:p>
            <a:pPr marL="285750" indent="-285750" algn="just">
              <a:lnSpc>
                <a:spcPct val="150000"/>
              </a:lnSpc>
              <a:buFont typeface="Wingdings" panose="05000000000000000000" pitchFamily="2" charset="2"/>
              <a:buChar char="Ø"/>
            </a:pPr>
            <a:r>
              <a:rPr lang="en-US" b="1" dirty="0"/>
              <a:t>Alumni availability:</a:t>
            </a:r>
            <a:r>
              <a:rPr lang="en-US" dirty="0"/>
              <a:t> Effective mentorship depends on how actively alumni participate.</a:t>
            </a:r>
          </a:p>
          <a:p>
            <a:pPr marL="285750" indent="-285750" algn="just">
              <a:lnSpc>
                <a:spcPct val="150000"/>
              </a:lnSpc>
              <a:buFont typeface="Wingdings" panose="05000000000000000000" pitchFamily="2" charset="2"/>
              <a:buChar char="Ø"/>
            </a:pPr>
            <a:r>
              <a:rPr lang="en-US" b="1" dirty="0"/>
              <a:t>Server load issues:</a:t>
            </a:r>
            <a:r>
              <a:rPr lang="en-US" dirty="0"/>
              <a:t> Chat and analytics may slow down if too many users are active at once.</a:t>
            </a:r>
          </a:p>
          <a:p>
            <a:pPr marL="285750" indent="-285750" algn="just">
              <a:lnSpc>
                <a:spcPct val="150000"/>
              </a:lnSpc>
              <a:buFont typeface="Wingdings" panose="05000000000000000000" pitchFamily="2" charset="2"/>
              <a:buChar char="Ø"/>
            </a:pPr>
            <a:r>
              <a:rPr lang="en-US" b="1" dirty="0"/>
              <a:t>Analytics not full-scale:</a:t>
            </a:r>
            <a:r>
              <a:rPr lang="en-US" dirty="0"/>
              <a:t> Only basic insights available; advanced reports still to be added.</a:t>
            </a:r>
          </a:p>
        </p:txBody>
      </p:sp>
    </p:spTree>
    <p:extLst>
      <p:ext uri="{BB962C8B-B14F-4D97-AF65-F5344CB8AC3E}">
        <p14:creationId xmlns:p14="http://schemas.microsoft.com/office/powerpoint/2010/main" val="31357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9D41-DEB6-F029-811A-DFCF0008A83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CBA2A05-2BBF-5724-06C4-CBFA39A70655}"/>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37BF401E-453A-7A44-4F07-6A207F5C0063}"/>
              </a:ext>
            </a:extLst>
          </p:cNvPr>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9" name="Picture 8">
            <a:extLst>
              <a:ext uri="{FF2B5EF4-FFF2-40B4-BE49-F238E27FC236}">
                <a16:creationId xmlns:a16="http://schemas.microsoft.com/office/drawing/2014/main" id="{A653B119-395E-9B64-BC00-F1A670BE3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1294D8CE-9818-802B-5EEF-68D46E043524}"/>
              </a:ext>
            </a:extLst>
          </p:cNvPr>
          <p:cNvSpPr txBox="1"/>
          <p:nvPr/>
        </p:nvSpPr>
        <p:spPr>
          <a:xfrm>
            <a:off x="528524" y="936812"/>
            <a:ext cx="3357676"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Screenshots</a:t>
            </a:r>
          </a:p>
        </p:txBody>
      </p:sp>
      <p:pic>
        <p:nvPicPr>
          <p:cNvPr id="2" name="Picture 1">
            <a:extLst>
              <a:ext uri="{FF2B5EF4-FFF2-40B4-BE49-F238E27FC236}">
                <a16:creationId xmlns:a16="http://schemas.microsoft.com/office/drawing/2014/main" id="{F355AE4D-9057-0EF5-A9E7-801B6F0CE0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318993"/>
            <a:ext cx="4648200" cy="2724090"/>
          </a:xfrm>
          <a:prstGeom prst="rect">
            <a:avLst/>
          </a:prstGeom>
          <a:noFill/>
          <a:ln>
            <a:noFill/>
          </a:ln>
        </p:spPr>
      </p:pic>
      <p:pic>
        <p:nvPicPr>
          <p:cNvPr id="5" name="Picture 4">
            <a:extLst>
              <a:ext uri="{FF2B5EF4-FFF2-40B4-BE49-F238E27FC236}">
                <a16:creationId xmlns:a16="http://schemas.microsoft.com/office/drawing/2014/main" id="{9985F1D1-9EB9-3B82-6A10-DF08311E55A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2" y="914399"/>
            <a:ext cx="4504764" cy="3128683"/>
          </a:xfrm>
          <a:prstGeom prst="rect">
            <a:avLst/>
          </a:prstGeom>
          <a:noFill/>
          <a:ln>
            <a:noFill/>
          </a:ln>
        </p:spPr>
      </p:pic>
      <p:pic>
        <p:nvPicPr>
          <p:cNvPr id="7" name="Picture 6">
            <a:extLst>
              <a:ext uri="{FF2B5EF4-FFF2-40B4-BE49-F238E27FC236}">
                <a16:creationId xmlns:a16="http://schemas.microsoft.com/office/drawing/2014/main" id="{A6ACEE9E-0572-BD83-9A14-7AE72F5102A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4050346"/>
            <a:ext cx="2028903" cy="2807653"/>
          </a:xfrm>
          <a:prstGeom prst="rect">
            <a:avLst/>
          </a:prstGeom>
          <a:noFill/>
          <a:ln>
            <a:noFill/>
          </a:ln>
        </p:spPr>
      </p:pic>
      <p:pic>
        <p:nvPicPr>
          <p:cNvPr id="10" name="Picture 9">
            <a:extLst>
              <a:ext uri="{FF2B5EF4-FFF2-40B4-BE49-F238E27FC236}">
                <a16:creationId xmlns:a16="http://schemas.microsoft.com/office/drawing/2014/main" id="{A9F77EE3-564B-D85A-87AE-3104AF58BE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7362" y="4021691"/>
            <a:ext cx="5886450" cy="2836309"/>
          </a:xfrm>
          <a:prstGeom prst="rect">
            <a:avLst/>
          </a:prstGeom>
          <a:noFill/>
          <a:ln>
            <a:noFill/>
          </a:ln>
        </p:spPr>
      </p:pic>
    </p:spTree>
    <p:extLst>
      <p:ext uri="{BB962C8B-B14F-4D97-AF65-F5344CB8AC3E}">
        <p14:creationId xmlns:p14="http://schemas.microsoft.com/office/powerpoint/2010/main" val="63541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417B-52CF-379D-55D1-911E599F750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4496B66-FB36-4428-14A6-BDE974BD9C27}"/>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F91EAD4C-A889-7DEC-4CA3-2A5F70D938CF}"/>
              </a:ext>
            </a:extLst>
          </p:cNvPr>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9" name="Picture 8">
            <a:extLst>
              <a:ext uri="{FF2B5EF4-FFF2-40B4-BE49-F238E27FC236}">
                <a16:creationId xmlns:a16="http://schemas.microsoft.com/office/drawing/2014/main" id="{023D658E-5C29-C2B0-4559-F98563EF2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pic>
        <p:nvPicPr>
          <p:cNvPr id="4" name="Picture 3">
            <a:extLst>
              <a:ext uri="{FF2B5EF4-FFF2-40B4-BE49-F238E27FC236}">
                <a16:creationId xmlns:a16="http://schemas.microsoft.com/office/drawing/2014/main" id="{105185DE-12ED-35A1-16E8-6A54A18A309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4400"/>
            <a:ext cx="4419600" cy="2895600"/>
          </a:xfrm>
          <a:prstGeom prst="rect">
            <a:avLst/>
          </a:prstGeom>
          <a:noFill/>
          <a:ln>
            <a:noFill/>
          </a:ln>
        </p:spPr>
      </p:pic>
      <p:pic>
        <p:nvPicPr>
          <p:cNvPr id="11" name="Picture 10">
            <a:extLst>
              <a:ext uri="{FF2B5EF4-FFF2-40B4-BE49-F238E27FC236}">
                <a16:creationId xmlns:a16="http://schemas.microsoft.com/office/drawing/2014/main" id="{96A23973-6189-8B05-8309-D6FE4857E8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914400"/>
            <a:ext cx="4724400" cy="2895600"/>
          </a:xfrm>
          <a:prstGeom prst="rect">
            <a:avLst/>
          </a:prstGeom>
          <a:noFill/>
          <a:ln>
            <a:noFill/>
          </a:ln>
        </p:spPr>
      </p:pic>
      <p:pic>
        <p:nvPicPr>
          <p:cNvPr id="12" name="Picture 11">
            <a:extLst>
              <a:ext uri="{FF2B5EF4-FFF2-40B4-BE49-F238E27FC236}">
                <a16:creationId xmlns:a16="http://schemas.microsoft.com/office/drawing/2014/main" id="{598E3949-585A-0DDE-8B24-9C9555034B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810000"/>
            <a:ext cx="4428302" cy="3048000"/>
          </a:xfrm>
          <a:prstGeom prst="rect">
            <a:avLst/>
          </a:prstGeom>
          <a:noFill/>
          <a:ln>
            <a:noFill/>
          </a:ln>
        </p:spPr>
      </p:pic>
      <p:pic>
        <p:nvPicPr>
          <p:cNvPr id="13" name="Picture 12">
            <a:extLst>
              <a:ext uri="{FF2B5EF4-FFF2-40B4-BE49-F238E27FC236}">
                <a16:creationId xmlns:a16="http://schemas.microsoft.com/office/drawing/2014/main" id="{E13EB36C-5038-C586-206C-334CECD2E50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8302" y="3810000"/>
            <a:ext cx="4787353" cy="3048000"/>
          </a:xfrm>
          <a:prstGeom prst="rect">
            <a:avLst/>
          </a:prstGeom>
          <a:noFill/>
          <a:ln>
            <a:noFill/>
          </a:ln>
        </p:spPr>
      </p:pic>
    </p:spTree>
    <p:extLst>
      <p:ext uri="{BB962C8B-B14F-4D97-AF65-F5344CB8AC3E}">
        <p14:creationId xmlns:p14="http://schemas.microsoft.com/office/powerpoint/2010/main" val="2463499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5C6FB-E8A8-CF7A-0A64-3ABE5574065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789047E-9501-1D8A-0C83-44B33CA1CB12}"/>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AD238CBB-D024-D06F-7417-9E5BFC8DE6B8}"/>
              </a:ext>
            </a:extLst>
          </p:cNvPr>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9" name="Picture 8">
            <a:extLst>
              <a:ext uri="{FF2B5EF4-FFF2-40B4-BE49-F238E27FC236}">
                <a16:creationId xmlns:a16="http://schemas.microsoft.com/office/drawing/2014/main" id="{CA05B839-6D67-C69A-7D17-108D91D8FD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pic>
        <p:nvPicPr>
          <p:cNvPr id="2" name="Picture 1">
            <a:extLst>
              <a:ext uri="{FF2B5EF4-FFF2-40B4-BE49-F238E27FC236}">
                <a16:creationId xmlns:a16="http://schemas.microsoft.com/office/drawing/2014/main" id="{0D6957DD-7B48-6538-4175-7EE75F3E4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4400"/>
            <a:ext cx="4572000" cy="2573045"/>
          </a:xfrm>
          <a:prstGeom prst="rect">
            <a:avLst/>
          </a:prstGeom>
          <a:noFill/>
          <a:ln>
            <a:noFill/>
          </a:ln>
        </p:spPr>
      </p:pic>
      <p:pic>
        <p:nvPicPr>
          <p:cNvPr id="5" name="Picture 4">
            <a:extLst>
              <a:ext uri="{FF2B5EF4-FFF2-40B4-BE49-F238E27FC236}">
                <a16:creationId xmlns:a16="http://schemas.microsoft.com/office/drawing/2014/main" id="{95486B7A-CA69-2ADC-D198-4EB6AF0D7E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392" y="3481307"/>
            <a:ext cx="5303616" cy="3376693"/>
          </a:xfrm>
          <a:prstGeom prst="rect">
            <a:avLst/>
          </a:prstGeom>
          <a:noFill/>
          <a:ln>
            <a:noFill/>
          </a:ln>
        </p:spPr>
      </p:pic>
    </p:spTree>
    <p:extLst>
      <p:ext uri="{BB962C8B-B14F-4D97-AF65-F5344CB8AC3E}">
        <p14:creationId xmlns:p14="http://schemas.microsoft.com/office/powerpoint/2010/main" val="29931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14400"/>
            <a:ext cx="8686800" cy="646331"/>
          </a:xfrm>
          <a:prstGeom prst="rect">
            <a:avLst/>
          </a:prstGeom>
        </p:spPr>
        <p:txBody>
          <a:bodyPr wrap="square">
            <a:spAutoFit/>
          </a:bodyPr>
          <a:lstStyle/>
          <a:p>
            <a:pPr algn="ctr">
              <a:lnSpc>
                <a:spcPct val="100000"/>
              </a:lnSpc>
              <a:spcBef>
                <a:spcPts val="600"/>
              </a:spcBef>
              <a:buNone/>
            </a:pPr>
            <a:r>
              <a:rPr lang="en-US" sz="3600" b="1" dirty="0">
                <a:latin typeface="Algerian" panose="04020705040A02060702" pitchFamily="82" charset="0"/>
              </a:rPr>
              <a:t>OUTLINES</a:t>
            </a:r>
            <a:endParaRPr lang="en-IN" sz="3600" b="1" u="sng" dirty="0">
              <a:solidFill>
                <a:srgbClr val="0000FF"/>
              </a:solidFill>
              <a:latin typeface="Calibri" pitchFamily="34" charset="0"/>
              <a:cs typeface="Calibri" pitchFamily="34" charset="0"/>
            </a:endParaRPr>
          </a:p>
        </p:txBody>
      </p:sp>
      <p:sp>
        <p:nvSpPr>
          <p:cNvPr id="8" name="Title 7">
            <a:extLst>
              <a:ext uri="{FF2B5EF4-FFF2-40B4-BE49-F238E27FC236}">
                <a16:creationId xmlns:a16="http://schemas.microsoft.com/office/drawing/2014/main" id="{01995A8E-492C-4DAC-5DA2-139E4D49C566}"/>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B6D93E0D-E5E6-F16D-6AD0-3DC05E2E03AF}"/>
              </a:ext>
            </a:extLst>
          </p:cNvPr>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9" name="Picture 8">
            <a:extLst>
              <a:ext uri="{FF2B5EF4-FFF2-40B4-BE49-F238E27FC236}">
                <a16:creationId xmlns:a16="http://schemas.microsoft.com/office/drawing/2014/main" id="{C25D7B00-4E26-5692-8094-FBA15C4D1A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graphicFrame>
        <p:nvGraphicFramePr>
          <p:cNvPr id="12" name="Table 4">
            <a:extLst>
              <a:ext uri="{FF2B5EF4-FFF2-40B4-BE49-F238E27FC236}">
                <a16:creationId xmlns:a16="http://schemas.microsoft.com/office/drawing/2014/main" id="{97E5EF2E-0F98-EC8A-246C-89E494A148D7}"/>
              </a:ext>
            </a:extLst>
          </p:cNvPr>
          <p:cNvGraphicFramePr>
            <a:graphicFrameLocks/>
          </p:cNvGraphicFramePr>
          <p:nvPr>
            <p:extLst>
              <p:ext uri="{D42A27DB-BD31-4B8C-83A1-F6EECF244321}">
                <p14:modId xmlns:p14="http://schemas.microsoft.com/office/powerpoint/2010/main" val="732475823"/>
              </p:ext>
            </p:extLst>
          </p:nvPr>
        </p:nvGraphicFramePr>
        <p:xfrm>
          <a:off x="0" y="1676400"/>
          <a:ext cx="9144000" cy="4495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571003690"/>
                    </a:ext>
                  </a:extLst>
                </a:gridCol>
                <a:gridCol w="3048000">
                  <a:extLst>
                    <a:ext uri="{9D8B030D-6E8A-4147-A177-3AD203B41FA5}">
                      <a16:colId xmlns:a16="http://schemas.microsoft.com/office/drawing/2014/main" val="4176926602"/>
                    </a:ext>
                  </a:extLst>
                </a:gridCol>
                <a:gridCol w="3048000">
                  <a:extLst>
                    <a:ext uri="{9D8B030D-6E8A-4147-A177-3AD203B41FA5}">
                      <a16:colId xmlns:a16="http://schemas.microsoft.com/office/drawing/2014/main" val="2796141490"/>
                    </a:ext>
                  </a:extLst>
                </a:gridCol>
              </a:tblGrid>
              <a:tr h="405637">
                <a:tc>
                  <a:txBody>
                    <a:bodyPr/>
                    <a:lstStyle/>
                    <a:p>
                      <a:pPr algn="ct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S.NO.</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CONTENTS</a:t>
                      </a:r>
                      <a:endParaRPr lang="en-IN"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PAGE NO.</a:t>
                      </a:r>
                      <a:endParaRPr lang="en-IN" sz="1800"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325165013"/>
                  </a:ext>
                </a:extLst>
              </a:tr>
              <a:tr h="371833">
                <a:tc>
                  <a:txBody>
                    <a:bodyPr/>
                    <a:lstStyle/>
                    <a:p>
                      <a:pPr algn="ctr"/>
                      <a:r>
                        <a:rPr lang="en-US" sz="1600" b="1" dirty="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PROBLEM STATEMENT</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03</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888246721"/>
                  </a:ext>
                </a:extLst>
              </a:tr>
              <a:tr h="371833">
                <a:tc>
                  <a:txBody>
                    <a:bodyPr/>
                    <a:lstStyle/>
                    <a:p>
                      <a:pPr algn="ctr"/>
                      <a:r>
                        <a:rPr lang="en-US" sz="1600" b="1" dirty="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INTRODUCTION</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04</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667850610"/>
                  </a:ext>
                </a:extLst>
              </a:tr>
              <a:tr h="371833">
                <a:tc>
                  <a:txBody>
                    <a:bodyPr/>
                    <a:lstStyle/>
                    <a:p>
                      <a:pPr algn="ctr"/>
                      <a:r>
                        <a:rPr lang="en-US" sz="1600" b="1" dirty="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TECHNOLOGIES USED</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05</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634397066"/>
                  </a:ext>
                </a:extLst>
              </a:tr>
              <a:tr h="371833">
                <a:tc>
                  <a:txBody>
                    <a:bodyPr/>
                    <a:lstStyle/>
                    <a:p>
                      <a:pPr algn="ctr"/>
                      <a:r>
                        <a:rPr lang="en-US" sz="1600" b="1" dirty="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NECESSARY DIAGRAMS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06 – 13</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12063818"/>
                  </a:ext>
                </a:extLst>
              </a:tr>
              <a:tr h="371833">
                <a:tc>
                  <a:txBody>
                    <a:bodyPr/>
                    <a:lstStyle/>
                    <a:p>
                      <a:pPr algn="ctr"/>
                      <a:r>
                        <a:rPr lang="en-US" sz="1600" b="1" dirty="0">
                          <a:latin typeface="Times New Roman" panose="02020603050405020304" pitchFamily="18" charset="0"/>
                          <a:cs typeface="Times New Roman" panose="02020603050405020304" pitchFamily="18" charset="0"/>
                        </a:rPr>
                        <a:t>5</a:t>
                      </a:r>
                      <a:endParaRPr lang="en-IN" sz="1600" b="1">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FEATURES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14</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992139182"/>
                  </a:ext>
                </a:extLst>
              </a:tr>
              <a:tr h="371833">
                <a:tc>
                  <a:txBody>
                    <a:bodyPr/>
                    <a:lstStyle/>
                    <a:p>
                      <a:pPr algn="ctr"/>
                      <a:r>
                        <a:rPr lang="en-US" sz="1600" b="1" dirty="0">
                          <a:latin typeface="Times New Roman" panose="02020603050405020304" pitchFamily="18" charset="0"/>
                          <a:cs typeface="Times New Roman" panose="02020603050405020304" pitchFamily="18" charset="0"/>
                        </a:rPr>
                        <a:t>6</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CHALLENGES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15</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56259614"/>
                  </a:ext>
                </a:extLst>
              </a:tr>
              <a:tr h="371833">
                <a:tc>
                  <a:txBody>
                    <a:bodyPr/>
                    <a:lstStyle/>
                    <a:p>
                      <a:pPr algn="ctr"/>
                      <a:r>
                        <a:rPr lang="en-US" sz="1600" b="1" dirty="0">
                          <a:latin typeface="Times New Roman" panose="02020603050405020304" pitchFamily="18" charset="0"/>
                          <a:cs typeface="Times New Roman" panose="02020603050405020304" pitchFamily="18" charset="0"/>
                        </a:rPr>
                        <a:t>7</a:t>
                      </a:r>
                      <a:endParaRPr lang="en-IN"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LIMITATIONS</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16</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832582665"/>
                  </a:ext>
                </a:extLst>
              </a:tr>
              <a:tr h="371833">
                <a:tc>
                  <a:txBody>
                    <a:bodyPr/>
                    <a:lstStyle/>
                    <a:p>
                      <a:pPr algn="ctr"/>
                      <a:r>
                        <a:rPr lang="en-US" sz="1600" b="1" dirty="0">
                          <a:latin typeface="Times New Roman" panose="02020603050405020304" pitchFamily="18" charset="0"/>
                          <a:cs typeface="Times New Roman" panose="02020603050405020304" pitchFamily="18" charset="0"/>
                        </a:rPr>
                        <a:t>8</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SCREENSHOTS</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17</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74425801"/>
                  </a:ext>
                </a:extLst>
              </a:tr>
              <a:tr h="371833">
                <a:tc>
                  <a:txBody>
                    <a:bodyPr/>
                    <a:lstStyle/>
                    <a:p>
                      <a:pPr algn="ctr"/>
                      <a:r>
                        <a:rPr lang="en-US" sz="1600" b="1" dirty="0">
                          <a:latin typeface="Times New Roman" panose="02020603050405020304" pitchFamily="18" charset="0"/>
                          <a:cs typeface="Times New Roman" panose="02020603050405020304" pitchFamily="18" charset="0"/>
                        </a:rPr>
                        <a:t>9</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CONCLUSION</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20</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00900086"/>
                  </a:ext>
                </a:extLst>
              </a:tr>
              <a:tr h="371833">
                <a:tc>
                  <a:txBody>
                    <a:bodyPr/>
                    <a:lstStyle/>
                    <a:p>
                      <a:pPr algn="ctr"/>
                      <a:r>
                        <a:rPr lang="en-US" sz="1600" b="1" dirty="0">
                          <a:latin typeface="Times New Roman" panose="02020603050405020304" pitchFamily="18" charset="0"/>
                          <a:cs typeface="Times New Roman" panose="02020603050405020304" pitchFamily="18" charset="0"/>
                        </a:rPr>
                        <a:t>10</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FUTURE ENHANCEMENT</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21</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15717400"/>
                  </a:ext>
                </a:extLst>
              </a:tr>
              <a:tr h="371833">
                <a:tc>
                  <a:txBody>
                    <a:bodyPr/>
                    <a:lstStyle/>
                    <a:p>
                      <a:pPr algn="ctr"/>
                      <a:r>
                        <a:rPr lang="en-US" sz="1600" b="1" dirty="0">
                          <a:latin typeface="Times New Roman" panose="02020603050405020304" pitchFamily="18" charset="0"/>
                          <a:cs typeface="Times New Roman" panose="02020603050405020304" pitchFamily="18" charset="0"/>
                        </a:rPr>
                        <a:t>11</a:t>
                      </a:r>
                      <a:endParaRPr lang="en-IN" sz="1600" b="1" dirty="0">
                        <a:latin typeface="Times New Roman" panose="02020603050405020304" pitchFamily="18" charset="0"/>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REFERENCES</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600" b="1" kern="1200" dirty="0">
                          <a:solidFill>
                            <a:schemeClr val="dk1"/>
                          </a:solidFill>
                          <a:latin typeface="Times New Roman" panose="02020603050405020304" pitchFamily="18" charset="0"/>
                          <a:ea typeface="+mn-ea"/>
                          <a:cs typeface="Times New Roman" panose="02020603050405020304" pitchFamily="18" charset="0"/>
                        </a:rPr>
                        <a:t>22</a:t>
                      </a:r>
                      <a:endParaRPr lang="en-IN" sz="1600" b="1"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13117504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FFA1-FD33-1EAD-10AA-2A2CE63F71F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FCB2818-F964-3E11-EC73-073DC60ED212}"/>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B97333E3-5D71-8776-34AD-CAF2D310AF65}"/>
              </a:ext>
            </a:extLst>
          </p:cNvPr>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9" name="Picture 8">
            <a:extLst>
              <a:ext uri="{FF2B5EF4-FFF2-40B4-BE49-F238E27FC236}">
                <a16:creationId xmlns:a16="http://schemas.microsoft.com/office/drawing/2014/main" id="{B15A0328-578F-A4EC-E792-ED98EE549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86F8F78B-703D-CB70-0CB5-27A3E1DBB457}"/>
              </a:ext>
            </a:extLst>
          </p:cNvPr>
          <p:cNvSpPr txBox="1"/>
          <p:nvPr/>
        </p:nvSpPr>
        <p:spPr>
          <a:xfrm>
            <a:off x="528524" y="1143000"/>
            <a:ext cx="1833676"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Conclusion</a:t>
            </a:r>
          </a:p>
        </p:txBody>
      </p:sp>
      <p:sp>
        <p:nvSpPr>
          <p:cNvPr id="4" name="TextBox 3">
            <a:extLst>
              <a:ext uri="{FF2B5EF4-FFF2-40B4-BE49-F238E27FC236}">
                <a16:creationId xmlns:a16="http://schemas.microsoft.com/office/drawing/2014/main" id="{288DEC99-96EB-4927-6360-10A121BA7E8D}"/>
              </a:ext>
            </a:extLst>
          </p:cNvPr>
          <p:cNvSpPr txBox="1"/>
          <p:nvPr/>
        </p:nvSpPr>
        <p:spPr>
          <a:xfrm>
            <a:off x="647700" y="1742320"/>
            <a:ext cx="8039100" cy="337335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dirty="0" err="1"/>
              <a:t>FutureMesh</a:t>
            </a:r>
            <a:r>
              <a:rPr lang="en-US" dirty="0"/>
              <a:t> successfully connects all stakeholders in the placement ecosystem.</a:t>
            </a:r>
          </a:p>
          <a:p>
            <a:pPr marL="285750" indent="-285750" algn="just">
              <a:lnSpc>
                <a:spcPct val="150000"/>
              </a:lnSpc>
              <a:buFont typeface="Wingdings" panose="05000000000000000000" pitchFamily="2" charset="2"/>
              <a:buChar char="Ø"/>
            </a:pPr>
            <a:r>
              <a:rPr lang="en-US" dirty="0"/>
              <a:t>The platform reduces communication gaps, avoids manual errors, and makes placement activities easier.</a:t>
            </a:r>
          </a:p>
          <a:p>
            <a:pPr marL="285750" indent="-285750" algn="just">
              <a:lnSpc>
                <a:spcPct val="150000"/>
              </a:lnSpc>
              <a:buFont typeface="Wingdings" panose="05000000000000000000" pitchFamily="2" charset="2"/>
              <a:buChar char="Ø"/>
            </a:pPr>
            <a:r>
              <a:rPr lang="en-US" dirty="0"/>
              <a:t>Students gain genuine opportunities and personalized guidance from alumni.</a:t>
            </a:r>
          </a:p>
          <a:p>
            <a:pPr marL="285750" indent="-285750" algn="just">
              <a:lnSpc>
                <a:spcPct val="150000"/>
              </a:lnSpc>
              <a:buFont typeface="Wingdings" panose="05000000000000000000" pitchFamily="2" charset="2"/>
              <a:buChar char="Ø"/>
            </a:pPr>
            <a:r>
              <a:rPr lang="en-US" dirty="0"/>
              <a:t>The system modernizes placement processes with automated shortlisting, dashboards, and analytics.</a:t>
            </a:r>
          </a:p>
          <a:p>
            <a:pPr marL="285750" indent="-285750" algn="just">
              <a:lnSpc>
                <a:spcPct val="150000"/>
              </a:lnSpc>
              <a:buFont typeface="Wingdings" panose="05000000000000000000" pitchFamily="2" charset="2"/>
              <a:buChar char="Ø"/>
            </a:pPr>
            <a:r>
              <a:rPr lang="en-US" dirty="0"/>
              <a:t>It creates a structured digital environment that improves employability and institutional efficiency.</a:t>
            </a:r>
          </a:p>
        </p:txBody>
      </p:sp>
    </p:spTree>
    <p:extLst>
      <p:ext uri="{BB962C8B-B14F-4D97-AF65-F5344CB8AC3E}">
        <p14:creationId xmlns:p14="http://schemas.microsoft.com/office/powerpoint/2010/main" val="341508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CE60D-93A1-E487-28C2-3A071A7DFE1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BE34198-147A-345F-62B8-422B1059376F}"/>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62CDD85A-FF43-9507-7B6F-4D50F73B8D97}"/>
              </a:ext>
            </a:extLst>
          </p:cNvPr>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9" name="Picture 8">
            <a:extLst>
              <a:ext uri="{FF2B5EF4-FFF2-40B4-BE49-F238E27FC236}">
                <a16:creationId xmlns:a16="http://schemas.microsoft.com/office/drawing/2014/main" id="{3F2D6C40-B5B7-39E6-3BF4-0BBA087F9B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05710462-AB90-13D1-2A92-479270C53310}"/>
              </a:ext>
            </a:extLst>
          </p:cNvPr>
          <p:cNvSpPr txBox="1"/>
          <p:nvPr/>
        </p:nvSpPr>
        <p:spPr>
          <a:xfrm>
            <a:off x="554567" y="1225999"/>
            <a:ext cx="4572000"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Future Enhancements</a:t>
            </a:r>
          </a:p>
        </p:txBody>
      </p:sp>
      <p:sp>
        <p:nvSpPr>
          <p:cNvPr id="5" name="Rectangle 3">
            <a:extLst>
              <a:ext uri="{FF2B5EF4-FFF2-40B4-BE49-F238E27FC236}">
                <a16:creationId xmlns:a16="http://schemas.microsoft.com/office/drawing/2014/main" id="{1CAED410-CE31-B4C3-249C-3124BA40A934}"/>
              </a:ext>
            </a:extLst>
          </p:cNvPr>
          <p:cNvSpPr>
            <a:spLocks noChangeArrowheads="1"/>
          </p:cNvSpPr>
          <p:nvPr/>
        </p:nvSpPr>
        <p:spPr bwMode="auto">
          <a:xfrm>
            <a:off x="573805" y="1937708"/>
            <a:ext cx="7962900"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AI job recommendations:</a:t>
            </a:r>
            <a:r>
              <a:rPr kumimoji="0" lang="en-US" altLang="en-US" sz="1800" b="0" i="0" u="none" strike="noStrike" cap="none" normalizeH="0" baseline="0" dirty="0">
                <a:ln>
                  <a:noFill/>
                </a:ln>
                <a:solidFill>
                  <a:schemeClr val="tx1"/>
                </a:solidFill>
                <a:effectLst/>
                <a:latin typeface="Arial" panose="020B0604020202020204" pitchFamily="34" charset="0"/>
              </a:rPr>
              <a:t> Suggest jobs automatically based on student profile and skills.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Resume screening:</a:t>
            </a:r>
            <a:r>
              <a:rPr kumimoji="0" lang="en-US" altLang="en-US" sz="1800" b="0" i="0" u="none" strike="noStrike" cap="none" normalizeH="0" baseline="0" dirty="0">
                <a:ln>
                  <a:noFill/>
                </a:ln>
                <a:solidFill>
                  <a:schemeClr val="tx1"/>
                </a:solidFill>
                <a:effectLst/>
                <a:latin typeface="Arial" panose="020B0604020202020204" pitchFamily="34" charset="0"/>
              </a:rPr>
              <a:t> NLP-based evaluation to match resumes with job roles.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Video &amp; Chat interview module:</a:t>
            </a:r>
            <a:r>
              <a:rPr kumimoji="0" lang="en-US" altLang="en-US" sz="1800" b="0" i="0" u="none" strike="noStrike" cap="none" normalizeH="0" baseline="0" dirty="0">
                <a:ln>
                  <a:noFill/>
                </a:ln>
                <a:solidFill>
                  <a:schemeClr val="tx1"/>
                </a:solidFill>
                <a:effectLst/>
                <a:latin typeface="Arial" panose="020B0604020202020204" pitchFamily="34" charset="0"/>
              </a:rPr>
              <a:t> Built-in scheduling, calling, and recording.</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Skill-gap analysis:</a:t>
            </a:r>
            <a:r>
              <a:rPr kumimoji="0" lang="en-US" altLang="en-US" sz="1800" b="0" i="0" u="none" strike="noStrike" cap="none" normalizeH="0" baseline="0" dirty="0">
                <a:ln>
                  <a:noFill/>
                </a:ln>
                <a:solidFill>
                  <a:schemeClr val="tx1"/>
                </a:solidFill>
                <a:effectLst/>
                <a:latin typeface="Arial" panose="020B0604020202020204" pitchFamily="34" charset="0"/>
              </a:rPr>
              <a:t> Helps students understand where improvement is needed.</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Industry integration:</a:t>
            </a:r>
            <a:r>
              <a:rPr kumimoji="0" lang="en-US" altLang="en-US" sz="1800" b="0" i="0" u="none" strike="noStrike" cap="none" normalizeH="0" baseline="0" dirty="0">
                <a:ln>
                  <a:noFill/>
                </a:ln>
                <a:solidFill>
                  <a:schemeClr val="tx1"/>
                </a:solidFill>
                <a:effectLst/>
                <a:latin typeface="Arial" panose="020B0604020202020204" pitchFamily="34" charset="0"/>
              </a:rPr>
              <a:t> API links with LinkedIn, Naukri, and HR systems.</a:t>
            </a:r>
          </a:p>
        </p:txBody>
      </p:sp>
    </p:spTree>
    <p:extLst>
      <p:ext uri="{BB962C8B-B14F-4D97-AF65-F5344CB8AC3E}">
        <p14:creationId xmlns:p14="http://schemas.microsoft.com/office/powerpoint/2010/main" val="309831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5E77-1130-46A8-3A9C-9A4B3851B76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1EACC75-3C1D-BA8B-F019-0269C9116F89}"/>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12591693-484D-EA8E-1D0E-2AD7AE58ED9C}"/>
              </a:ext>
            </a:extLst>
          </p:cNvPr>
          <p:cNvSpPr>
            <a:spLocks noGrp="1"/>
          </p:cNvSpPr>
          <p:nvPr>
            <p:ph type="sldNum" sz="quarter" idx="12"/>
          </p:nvPr>
        </p:nvSpPr>
        <p:spPr/>
        <p:txBody>
          <a:bodyPr/>
          <a:lstStyle/>
          <a:p>
            <a:fld id="{B6F15528-21DE-4FAA-801E-634DDDAF4B2B}" type="slidenum">
              <a:rPr lang="en-US" smtClean="0"/>
              <a:pPr/>
              <a:t>22</a:t>
            </a:fld>
            <a:endParaRPr lang="en-US" dirty="0"/>
          </a:p>
        </p:txBody>
      </p:sp>
      <p:pic>
        <p:nvPicPr>
          <p:cNvPr id="9" name="Picture 8">
            <a:extLst>
              <a:ext uri="{FF2B5EF4-FFF2-40B4-BE49-F238E27FC236}">
                <a16:creationId xmlns:a16="http://schemas.microsoft.com/office/drawing/2014/main" id="{1FDD7682-0801-F91A-6D8E-A8C2FE8AAF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F9746713-BAAC-1232-8E48-404FB8DA8D9D}"/>
              </a:ext>
            </a:extLst>
          </p:cNvPr>
          <p:cNvSpPr txBox="1"/>
          <p:nvPr/>
        </p:nvSpPr>
        <p:spPr>
          <a:xfrm>
            <a:off x="528524" y="1423717"/>
            <a:ext cx="4572000" cy="400110"/>
          </a:xfrm>
          <a:prstGeom prst="rect">
            <a:avLst/>
          </a:prstGeom>
          <a:noFill/>
        </p:spPr>
        <p:txBody>
          <a:bodyPr wrap="square">
            <a:spAutoFit/>
          </a:bodyPr>
          <a:lstStyle/>
          <a:p>
            <a:r>
              <a:rPr lang="en-IN" sz="2000" b="1" dirty="0">
                <a:solidFill>
                  <a:schemeClr val="accent6">
                    <a:lumMod val="50000"/>
                  </a:schemeClr>
                </a:solidFill>
                <a:latin typeface="Arial Black" panose="020B0A04020102020204" pitchFamily="34" charset="0"/>
              </a:rPr>
              <a:t>References</a:t>
            </a:r>
          </a:p>
        </p:txBody>
      </p:sp>
      <p:sp>
        <p:nvSpPr>
          <p:cNvPr id="4" name="Rectangle 2">
            <a:extLst>
              <a:ext uri="{FF2B5EF4-FFF2-40B4-BE49-F238E27FC236}">
                <a16:creationId xmlns:a16="http://schemas.microsoft.com/office/drawing/2014/main" id="{018EA6BC-E3A6-5956-3E09-426CDC46E688}"/>
              </a:ext>
            </a:extLst>
          </p:cNvPr>
          <p:cNvSpPr>
            <a:spLocks noChangeArrowheads="1"/>
          </p:cNvSpPr>
          <p:nvPr/>
        </p:nvSpPr>
        <p:spPr bwMode="auto">
          <a:xfrm>
            <a:off x="1138124" y="2369735"/>
            <a:ext cx="7924800"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Smart India Hackathon (SIH1630) official problem statement.</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MongoDB Atlas documentation for database design.</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React, Next.js, TypeScript official developer guides.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a:ln>
                  <a:noFill/>
                </a:ln>
                <a:solidFill>
                  <a:schemeClr val="tx1"/>
                </a:solidFill>
                <a:effectLst/>
                <a:latin typeface="Arial" panose="020B0604020202020204" pitchFamily="34" charset="0"/>
              </a:rPr>
              <a:t>Vercel</a:t>
            </a:r>
            <a:r>
              <a:rPr kumimoji="0" lang="en-US" altLang="en-US" sz="1800" b="0" i="0" u="none" strike="noStrike" cap="none" normalizeH="0" baseline="0" dirty="0">
                <a:ln>
                  <a:noFill/>
                </a:ln>
                <a:solidFill>
                  <a:schemeClr val="tx1"/>
                </a:solidFill>
                <a:effectLst/>
                <a:latin typeface="Arial" panose="020B0604020202020204" pitchFamily="34" charset="0"/>
              </a:rPr>
              <a:t> hosting documentation for deployment.</a:t>
            </a: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Arial" panose="020B0604020202020204" pitchFamily="34" charset="0"/>
              </a:rPr>
              <a:t>Standard software engineering and web development </a:t>
            </a:r>
            <a:r>
              <a:rPr lang="en-US" altLang="en-US" dirty="0">
                <a:latin typeface="Arial" panose="020B0604020202020204" pitchFamily="34" charset="0"/>
              </a:rPr>
              <a:t>documentation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51237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E1CA5-A9ED-75FE-6A9D-8CD43E33EF4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A25B020-B6A0-5A3E-9588-82740472035F}"/>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732CD35A-E8CF-4E97-0618-DAC6CF8D2534}"/>
              </a:ext>
            </a:extLst>
          </p:cNvPr>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9" name="Picture 8">
            <a:extLst>
              <a:ext uri="{FF2B5EF4-FFF2-40B4-BE49-F238E27FC236}">
                <a16:creationId xmlns:a16="http://schemas.microsoft.com/office/drawing/2014/main" id="{FAF98C9E-BD7A-74F8-12DF-04E5CAE326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pic>
        <p:nvPicPr>
          <p:cNvPr id="1028" name="Picture 4" descr="Thank you message on paper hanging with rope on yellow background photo –  Paper Image on Unsplash">
            <a:extLst>
              <a:ext uri="{FF2B5EF4-FFF2-40B4-BE49-F238E27FC236}">
                <a16:creationId xmlns:a16="http://schemas.microsoft.com/office/drawing/2014/main" id="{28623063-6F74-0EB6-9BB4-F2592C879F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4876" y="1676400"/>
            <a:ext cx="6414247" cy="427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686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FE978-66FE-B5B9-BDE9-963B228D124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70BEF9-D328-AB72-A54C-FDE36172C576}"/>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DC3EEF72-9A15-A120-153A-267649B7C133}"/>
              </a:ext>
            </a:extLst>
          </p:cNvPr>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9" name="Picture 8">
            <a:extLst>
              <a:ext uri="{FF2B5EF4-FFF2-40B4-BE49-F238E27FC236}">
                <a16:creationId xmlns:a16="http://schemas.microsoft.com/office/drawing/2014/main" id="{3BF2C3C0-6B09-EBAE-3989-AA64EACBF8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4" name="Text 0">
            <a:extLst>
              <a:ext uri="{FF2B5EF4-FFF2-40B4-BE49-F238E27FC236}">
                <a16:creationId xmlns:a16="http://schemas.microsoft.com/office/drawing/2014/main" id="{4F5C0035-9649-9C2A-7183-3FC8728A0EC2}"/>
              </a:ext>
            </a:extLst>
          </p:cNvPr>
          <p:cNvSpPr/>
          <p:nvPr/>
        </p:nvSpPr>
        <p:spPr>
          <a:xfrm>
            <a:off x="694744" y="1116330"/>
            <a:ext cx="5155168" cy="644366"/>
          </a:xfrm>
          <a:prstGeom prst="rect">
            <a:avLst/>
          </a:prstGeom>
          <a:noFill/>
          <a:ln/>
        </p:spPr>
        <p:txBody>
          <a:bodyPr wrap="none" lIns="0" tIns="0" rIns="0" bIns="0" rtlCol="0" anchor="t"/>
          <a:lstStyle/>
          <a:p>
            <a:pPr marL="0" indent="0" algn="l">
              <a:lnSpc>
                <a:spcPts val="5050"/>
              </a:lnSpc>
              <a:buNone/>
            </a:pPr>
            <a:r>
              <a:rPr lang="en-US" sz="4400" b="1" dirty="0">
                <a:solidFill>
                  <a:srgbClr val="006747"/>
                </a:solidFill>
                <a:latin typeface="Aptos Narrow" panose="020B0004020202020204" pitchFamily="34" charset="0"/>
                <a:ea typeface="Noto Serif SC Bold" pitchFamily="34" charset="-122"/>
                <a:cs typeface="Noto Serif SC Bold" pitchFamily="34" charset="-120"/>
              </a:rPr>
              <a:t>Problem Statement</a:t>
            </a:r>
            <a:endParaRPr lang="en-US" sz="4400" dirty="0">
              <a:latin typeface="Aptos Narrow" panose="020B0004020202020204" pitchFamily="34" charset="0"/>
            </a:endParaRPr>
          </a:p>
        </p:txBody>
      </p:sp>
      <p:sp>
        <p:nvSpPr>
          <p:cNvPr id="5" name="Text 1">
            <a:extLst>
              <a:ext uri="{FF2B5EF4-FFF2-40B4-BE49-F238E27FC236}">
                <a16:creationId xmlns:a16="http://schemas.microsoft.com/office/drawing/2014/main" id="{E5562B01-3845-8721-34BA-F864359E1D17}"/>
              </a:ext>
            </a:extLst>
          </p:cNvPr>
          <p:cNvSpPr/>
          <p:nvPr/>
        </p:nvSpPr>
        <p:spPr>
          <a:xfrm>
            <a:off x="721638" y="1912421"/>
            <a:ext cx="7526690" cy="1722953"/>
          </a:xfrm>
          <a:prstGeom prst="rect">
            <a:avLst/>
          </a:prstGeom>
          <a:noFill/>
          <a:ln/>
        </p:spPr>
        <p:txBody>
          <a:bodyPr wrap="square" lIns="0" tIns="0" rIns="0" bIns="0" rtlCol="0" anchor="t"/>
          <a:lstStyle/>
          <a:p>
            <a:pPr marL="0" indent="0" algn="l">
              <a:lnSpc>
                <a:spcPts val="2550"/>
              </a:lnSpc>
              <a:buNone/>
            </a:pPr>
            <a:r>
              <a:rPr lang="en-US" dirty="0">
                <a:solidFill>
                  <a:srgbClr val="4B4A4A"/>
                </a:solidFill>
                <a:latin typeface="Aptos Narrow" panose="020B0004020202020204" pitchFamily="34" charset="0"/>
                <a:ea typeface="Geist" pitchFamily="34" charset="-122"/>
                <a:cs typeface="Geist" pitchFamily="34" charset="-120"/>
              </a:rPr>
              <a:t>Many students struggle to identify suitable career paths because of limited mentorship, lack of structured job guidance, and poor visibility of opportunities. Universities also face difficulties in managing job postings, shortlisting candidates, and tracking applications manually, while companies lack efficient ways to reach targeted candidates.</a:t>
            </a:r>
            <a:endParaRPr lang="en-US" dirty="0">
              <a:latin typeface="Aptos Narrow" panose="020B0004020202020204" pitchFamily="34" charset="0"/>
            </a:endParaRPr>
          </a:p>
        </p:txBody>
      </p:sp>
      <p:sp>
        <p:nvSpPr>
          <p:cNvPr id="6" name="Text 2">
            <a:extLst>
              <a:ext uri="{FF2B5EF4-FFF2-40B4-BE49-F238E27FC236}">
                <a16:creationId xmlns:a16="http://schemas.microsoft.com/office/drawing/2014/main" id="{1CAECD07-B4DF-6F61-71C4-1237A4592D2B}"/>
              </a:ext>
            </a:extLst>
          </p:cNvPr>
          <p:cNvSpPr/>
          <p:nvPr/>
        </p:nvSpPr>
        <p:spPr>
          <a:xfrm>
            <a:off x="721638" y="3891677"/>
            <a:ext cx="3688199" cy="386596"/>
          </a:xfrm>
          <a:prstGeom prst="rect">
            <a:avLst/>
          </a:prstGeom>
          <a:noFill/>
          <a:ln/>
        </p:spPr>
        <p:txBody>
          <a:bodyPr wrap="none" lIns="0" tIns="0" rIns="0" bIns="0" rtlCol="0" anchor="t"/>
          <a:lstStyle/>
          <a:p>
            <a:pPr marL="0" indent="0" algn="l">
              <a:lnSpc>
                <a:spcPts val="3000"/>
              </a:lnSpc>
              <a:buNone/>
            </a:pPr>
            <a:r>
              <a:rPr lang="en-US" sz="2800" b="1" dirty="0">
                <a:solidFill>
                  <a:srgbClr val="006747"/>
                </a:solidFill>
                <a:latin typeface="Aptos Narrow" panose="020B0004020202020204" pitchFamily="34" charset="0"/>
                <a:ea typeface="Noto Serif SC Bold" pitchFamily="34" charset="-122"/>
                <a:cs typeface="Noto Serif SC Bold" pitchFamily="34" charset="-120"/>
              </a:rPr>
              <a:t>Real-World Importance</a:t>
            </a:r>
            <a:endParaRPr lang="en-US" sz="2800" dirty="0">
              <a:latin typeface="Aptos Narrow" panose="020B0004020202020204" pitchFamily="34" charset="0"/>
            </a:endParaRPr>
          </a:p>
        </p:txBody>
      </p:sp>
      <p:sp>
        <p:nvSpPr>
          <p:cNvPr id="7" name="Text 3">
            <a:extLst>
              <a:ext uri="{FF2B5EF4-FFF2-40B4-BE49-F238E27FC236}">
                <a16:creationId xmlns:a16="http://schemas.microsoft.com/office/drawing/2014/main" id="{5B58DBB5-DF34-4EB0-A342-B7AC49D74210}"/>
              </a:ext>
            </a:extLst>
          </p:cNvPr>
          <p:cNvSpPr/>
          <p:nvPr/>
        </p:nvSpPr>
        <p:spPr>
          <a:xfrm>
            <a:off x="721638" y="4484370"/>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dirty="0">
                <a:solidFill>
                  <a:srgbClr val="4B4A4A"/>
                </a:solidFill>
                <a:latin typeface="Aptos Narrow" panose="020B0004020202020204" pitchFamily="34" charset="0"/>
                <a:ea typeface="Geist" pitchFamily="34" charset="-122"/>
                <a:cs typeface="Geist" pitchFamily="34" charset="-120"/>
              </a:rPr>
              <a:t>Career success depends on timely access to job opportunities, proper guidance, and alignment of student skills with industry needs.</a:t>
            </a:r>
            <a:endParaRPr lang="en-US" dirty="0">
              <a:latin typeface="Aptos Narrow" panose="020B0004020202020204" pitchFamily="34" charset="0"/>
            </a:endParaRPr>
          </a:p>
        </p:txBody>
      </p:sp>
      <p:sp>
        <p:nvSpPr>
          <p:cNvPr id="12" name="Text 4">
            <a:extLst>
              <a:ext uri="{FF2B5EF4-FFF2-40B4-BE49-F238E27FC236}">
                <a16:creationId xmlns:a16="http://schemas.microsoft.com/office/drawing/2014/main" id="{56D5E04A-969D-9DA7-D333-5A152BFD9D42}"/>
              </a:ext>
            </a:extLst>
          </p:cNvPr>
          <p:cNvSpPr/>
          <p:nvPr/>
        </p:nvSpPr>
        <p:spPr>
          <a:xfrm>
            <a:off x="721638" y="5546288"/>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dirty="0">
                <a:solidFill>
                  <a:srgbClr val="4B4A4A"/>
                </a:solidFill>
                <a:latin typeface="Aptos Narrow" panose="020B0004020202020204" pitchFamily="34" charset="0"/>
                <a:ea typeface="Geist" pitchFamily="34" charset="-122"/>
                <a:cs typeface="Geist" pitchFamily="34" charset="-120"/>
              </a:rPr>
              <a:t>A unified platform can reduce manual workload for placement cells, improve employability, and help companies hire faster with better filtering.</a:t>
            </a:r>
            <a:endParaRPr lang="en-US" dirty="0">
              <a:latin typeface="Aptos Narrow" panose="020B0004020202020204" pitchFamily="34" charset="0"/>
            </a:endParaRPr>
          </a:p>
        </p:txBody>
      </p:sp>
    </p:spTree>
    <p:extLst>
      <p:ext uri="{BB962C8B-B14F-4D97-AF65-F5344CB8AC3E}">
        <p14:creationId xmlns:p14="http://schemas.microsoft.com/office/powerpoint/2010/main" val="369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F17A-4664-706C-894D-50CCF8391B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BB16C61-C2DE-56F1-079B-8CC0B75B3376}"/>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A40877EA-EFB4-A734-5268-C68F3044181C}"/>
              </a:ext>
            </a:extLst>
          </p:cNvPr>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9" name="Picture 8">
            <a:extLst>
              <a:ext uri="{FF2B5EF4-FFF2-40B4-BE49-F238E27FC236}">
                <a16:creationId xmlns:a16="http://schemas.microsoft.com/office/drawing/2014/main" id="{0CB80A55-3630-876A-D308-2F77923B9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73" name="TextBox 72">
            <a:extLst>
              <a:ext uri="{FF2B5EF4-FFF2-40B4-BE49-F238E27FC236}">
                <a16:creationId xmlns:a16="http://schemas.microsoft.com/office/drawing/2014/main" id="{96A09AE2-BAB9-65DB-90B5-C74A32E841EC}"/>
              </a:ext>
            </a:extLst>
          </p:cNvPr>
          <p:cNvSpPr txBox="1"/>
          <p:nvPr/>
        </p:nvSpPr>
        <p:spPr>
          <a:xfrm>
            <a:off x="342900" y="1706512"/>
            <a:ext cx="8458200" cy="420435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dirty="0" err="1"/>
              <a:t>FutureMesh</a:t>
            </a:r>
            <a:r>
              <a:rPr lang="en-US" dirty="0"/>
              <a:t> is a digital platform designed to connect students, alumni, companies, HODs, and placement cells in a single system.</a:t>
            </a:r>
          </a:p>
          <a:p>
            <a:pPr marL="285750" indent="-285750" algn="just">
              <a:lnSpc>
                <a:spcPct val="150000"/>
              </a:lnSpc>
              <a:buFont typeface="Wingdings" panose="05000000000000000000" pitchFamily="2" charset="2"/>
              <a:buChar char="Ø"/>
            </a:pPr>
            <a:r>
              <a:rPr lang="en-US" dirty="0"/>
              <a:t>The project aims to remove the communication gaps present in traditional placement processes.</a:t>
            </a:r>
          </a:p>
          <a:p>
            <a:pPr marL="285750" indent="-285750" algn="just">
              <a:lnSpc>
                <a:spcPct val="150000"/>
              </a:lnSpc>
              <a:buFont typeface="Wingdings" panose="05000000000000000000" pitchFamily="2" charset="2"/>
              <a:buChar char="Ø"/>
            </a:pPr>
            <a:r>
              <a:rPr lang="en-US" dirty="0"/>
              <a:t>It provides features like mentorship chat, job postings, eligibility filtering, dashboards, and application tracking.</a:t>
            </a:r>
          </a:p>
          <a:p>
            <a:pPr marL="285750" indent="-285750" algn="just">
              <a:lnSpc>
                <a:spcPct val="150000"/>
              </a:lnSpc>
              <a:buFont typeface="Wingdings" panose="05000000000000000000" pitchFamily="2" charset="2"/>
              <a:buChar char="Ø"/>
            </a:pPr>
            <a:r>
              <a:rPr lang="en-US" dirty="0"/>
              <a:t>The system reduces the dependency on manual work and offers a structured, fast, and transparent placement workflow.</a:t>
            </a:r>
          </a:p>
          <a:p>
            <a:pPr marL="285750" indent="-285750" algn="just">
              <a:lnSpc>
                <a:spcPct val="150000"/>
              </a:lnSpc>
              <a:buFont typeface="Wingdings" panose="05000000000000000000" pitchFamily="2" charset="2"/>
              <a:buChar char="Ø"/>
            </a:pPr>
            <a:r>
              <a:rPr lang="en-US" dirty="0"/>
              <a:t>It helps students get guided mentorship, verified job opportunities, and a clear view of their progress.</a:t>
            </a:r>
          </a:p>
        </p:txBody>
      </p:sp>
      <p:sp>
        <p:nvSpPr>
          <p:cNvPr id="75" name="TextBox 74">
            <a:extLst>
              <a:ext uri="{FF2B5EF4-FFF2-40B4-BE49-F238E27FC236}">
                <a16:creationId xmlns:a16="http://schemas.microsoft.com/office/drawing/2014/main" id="{4763210C-1DF7-2CC7-BE32-8DD2B66F2651}"/>
              </a:ext>
            </a:extLst>
          </p:cNvPr>
          <p:cNvSpPr txBox="1"/>
          <p:nvPr/>
        </p:nvSpPr>
        <p:spPr>
          <a:xfrm>
            <a:off x="526595" y="1077860"/>
            <a:ext cx="4572000" cy="465192"/>
          </a:xfrm>
          <a:prstGeom prst="rect">
            <a:avLst/>
          </a:prstGeom>
          <a:noFill/>
        </p:spPr>
        <p:txBody>
          <a:bodyPr wrap="square">
            <a:spAutoFit/>
          </a:bodyPr>
          <a:lstStyle/>
          <a:p>
            <a:pPr>
              <a:lnSpc>
                <a:spcPts val="3000"/>
              </a:lnSpc>
            </a:pPr>
            <a:r>
              <a:rPr lang="en-IN" sz="2400" b="1" dirty="0">
                <a:solidFill>
                  <a:schemeClr val="accent6">
                    <a:lumMod val="50000"/>
                  </a:schemeClr>
                </a:solidFill>
              </a:rPr>
              <a:t>Introduction</a:t>
            </a:r>
            <a:endParaRPr lang="en-US" sz="2400" b="1" dirty="0">
              <a:solidFill>
                <a:schemeClr val="accent6">
                  <a:lumMod val="50000"/>
                </a:schemeClr>
              </a:solidFill>
              <a:latin typeface="Aptos Narrow" panose="020B0004020202020204" pitchFamily="34" charset="0"/>
            </a:endParaRPr>
          </a:p>
        </p:txBody>
      </p:sp>
    </p:spTree>
    <p:extLst>
      <p:ext uri="{BB962C8B-B14F-4D97-AF65-F5344CB8AC3E}">
        <p14:creationId xmlns:p14="http://schemas.microsoft.com/office/powerpoint/2010/main" val="33529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FE497-133B-1822-3B07-5E0303DE4CB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6F23A3A-8C0C-CA5E-36EF-386E2BD828CA}"/>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pic>
        <p:nvPicPr>
          <p:cNvPr id="9" name="Picture 8">
            <a:extLst>
              <a:ext uri="{FF2B5EF4-FFF2-40B4-BE49-F238E27FC236}">
                <a16:creationId xmlns:a16="http://schemas.microsoft.com/office/drawing/2014/main" id="{CE59A9D5-D74A-FC61-5108-6581C12C93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4" name="Text 0">
            <a:extLst>
              <a:ext uri="{FF2B5EF4-FFF2-40B4-BE49-F238E27FC236}">
                <a16:creationId xmlns:a16="http://schemas.microsoft.com/office/drawing/2014/main" id="{6C52C33D-B672-7BF3-AF75-D32D83DE6823}"/>
              </a:ext>
            </a:extLst>
          </p:cNvPr>
          <p:cNvSpPr/>
          <p:nvPr/>
        </p:nvSpPr>
        <p:spPr>
          <a:xfrm>
            <a:off x="771108" y="866317"/>
            <a:ext cx="2070228" cy="553642"/>
          </a:xfrm>
          <a:prstGeom prst="rect">
            <a:avLst/>
          </a:prstGeom>
          <a:noFill/>
          <a:ln/>
        </p:spPr>
        <p:txBody>
          <a:bodyPr wrap="none" lIns="0" tIns="0" rIns="0" bIns="0" rtlCol="0" anchor="t"/>
          <a:lstStyle/>
          <a:p>
            <a:pPr marL="0" indent="0" algn="l">
              <a:lnSpc>
                <a:spcPts val="5450"/>
              </a:lnSpc>
              <a:buNone/>
            </a:pPr>
            <a:r>
              <a:rPr lang="en-US" sz="2000" b="1" dirty="0">
                <a:solidFill>
                  <a:srgbClr val="006747"/>
                </a:solidFill>
                <a:latin typeface="Aptos Display" panose="020B0004020202020204" pitchFamily="34" charset="0"/>
                <a:ea typeface="Noto Serif SC Bold" pitchFamily="34" charset="-122"/>
                <a:cs typeface="Noto Serif SC Bold" pitchFamily="34" charset="-120"/>
              </a:rPr>
              <a:t>Technology Stack</a:t>
            </a:r>
            <a:endParaRPr lang="en-US" sz="2000" dirty="0">
              <a:latin typeface="Aptos Display" panose="020B0004020202020204" pitchFamily="34" charset="0"/>
            </a:endParaRPr>
          </a:p>
        </p:txBody>
      </p:sp>
      <p:sp>
        <p:nvSpPr>
          <p:cNvPr id="5" name="Text 1">
            <a:extLst>
              <a:ext uri="{FF2B5EF4-FFF2-40B4-BE49-F238E27FC236}">
                <a16:creationId xmlns:a16="http://schemas.microsoft.com/office/drawing/2014/main" id="{C16042D6-9FC3-D831-7751-8E275DA73528}"/>
              </a:ext>
            </a:extLst>
          </p:cNvPr>
          <p:cNvSpPr/>
          <p:nvPr/>
        </p:nvSpPr>
        <p:spPr>
          <a:xfrm>
            <a:off x="775216" y="2434314"/>
            <a:ext cx="2768679" cy="345996"/>
          </a:xfrm>
          <a:prstGeom prst="rect">
            <a:avLst/>
          </a:prstGeom>
          <a:noFill/>
          <a:ln/>
        </p:spPr>
        <p:txBody>
          <a:bodyPr wrap="none" lIns="0" tIns="0" rIns="0" bIns="0" rtlCol="0" anchor="t"/>
          <a:lstStyle/>
          <a:p>
            <a:pPr marL="0" indent="0" algn="l">
              <a:lnSpc>
                <a:spcPts val="2700"/>
              </a:lnSpc>
              <a:buNone/>
            </a:pPr>
            <a:r>
              <a:rPr lang="en-US" sz="2800" b="1" dirty="0">
                <a:solidFill>
                  <a:srgbClr val="006747"/>
                </a:solidFill>
                <a:latin typeface="Aptos Display" panose="020B0004020202020204" pitchFamily="34" charset="0"/>
                <a:ea typeface="Noto Serif SC Bold" pitchFamily="34" charset="-122"/>
                <a:cs typeface="Noto Serif SC Bold" pitchFamily="34" charset="-120"/>
              </a:rPr>
              <a:t>Frontend</a:t>
            </a:r>
            <a:endParaRPr lang="en-US" sz="2800" dirty="0">
              <a:latin typeface="Aptos Display" panose="020B0004020202020204" pitchFamily="34" charset="0"/>
            </a:endParaRPr>
          </a:p>
        </p:txBody>
      </p:sp>
      <p:sp>
        <p:nvSpPr>
          <p:cNvPr id="6" name="Text 2">
            <a:extLst>
              <a:ext uri="{FF2B5EF4-FFF2-40B4-BE49-F238E27FC236}">
                <a16:creationId xmlns:a16="http://schemas.microsoft.com/office/drawing/2014/main" id="{610ADFC8-2EA0-79A6-6F30-70026DBF8800}"/>
              </a:ext>
            </a:extLst>
          </p:cNvPr>
          <p:cNvSpPr/>
          <p:nvPr/>
        </p:nvSpPr>
        <p:spPr>
          <a:xfrm>
            <a:off x="775216" y="2913184"/>
            <a:ext cx="6401514" cy="354330"/>
          </a:xfrm>
          <a:prstGeom prst="rect">
            <a:avLst/>
          </a:prstGeom>
          <a:noFill/>
          <a:ln/>
        </p:spPr>
        <p:txBody>
          <a:bodyPr wrap="none" lIns="0" tIns="0" rIns="0" bIns="0" rtlCol="0" anchor="t"/>
          <a:lstStyle/>
          <a:p>
            <a:pPr marL="0" indent="0" algn="l">
              <a:lnSpc>
                <a:spcPts val="2750"/>
              </a:lnSpc>
              <a:buNone/>
            </a:pPr>
            <a:r>
              <a:rPr lang="en-US" sz="2000" dirty="0">
                <a:solidFill>
                  <a:srgbClr val="4B4A4A"/>
                </a:solidFill>
                <a:latin typeface="Aptos Display" panose="020B0004020202020204" pitchFamily="34" charset="0"/>
                <a:ea typeface="Geist" pitchFamily="34" charset="-122"/>
                <a:cs typeface="Geist" pitchFamily="34" charset="-120"/>
              </a:rPr>
              <a:t>React, Next.js</a:t>
            </a:r>
            <a:endParaRPr lang="en-US" sz="2000" dirty="0">
              <a:latin typeface="Aptos Display" panose="020B0004020202020204" pitchFamily="34" charset="0"/>
            </a:endParaRPr>
          </a:p>
        </p:txBody>
      </p:sp>
      <p:pic>
        <p:nvPicPr>
          <p:cNvPr id="7" name="Image 1" descr="preencoded.png">
            <a:extLst>
              <a:ext uri="{FF2B5EF4-FFF2-40B4-BE49-F238E27FC236}">
                <a16:creationId xmlns:a16="http://schemas.microsoft.com/office/drawing/2014/main" id="{C56810B5-2E38-67BD-07AC-7EFFC585BA8E}"/>
              </a:ext>
            </a:extLst>
          </p:cNvPr>
          <p:cNvPicPr>
            <a:picLocks noChangeAspect="1"/>
          </p:cNvPicPr>
          <p:nvPr/>
        </p:nvPicPr>
        <p:blipFill>
          <a:blip r:embed="rId3"/>
          <a:stretch>
            <a:fillRect/>
          </a:stretch>
        </p:blipFill>
        <p:spPr>
          <a:xfrm>
            <a:off x="5309886" y="1603854"/>
            <a:ext cx="553641" cy="553641"/>
          </a:xfrm>
          <a:prstGeom prst="rect">
            <a:avLst/>
          </a:prstGeom>
        </p:spPr>
      </p:pic>
      <p:sp>
        <p:nvSpPr>
          <p:cNvPr id="10" name="Text 3">
            <a:extLst>
              <a:ext uri="{FF2B5EF4-FFF2-40B4-BE49-F238E27FC236}">
                <a16:creationId xmlns:a16="http://schemas.microsoft.com/office/drawing/2014/main" id="{B0A88742-01EA-4969-FB52-289E13DEAB9E}"/>
              </a:ext>
            </a:extLst>
          </p:cNvPr>
          <p:cNvSpPr/>
          <p:nvPr/>
        </p:nvSpPr>
        <p:spPr>
          <a:xfrm>
            <a:off x="5309886" y="2434314"/>
            <a:ext cx="2768679" cy="345996"/>
          </a:xfrm>
          <a:prstGeom prst="rect">
            <a:avLst/>
          </a:prstGeom>
          <a:noFill/>
          <a:ln/>
        </p:spPr>
        <p:txBody>
          <a:bodyPr wrap="none" lIns="0" tIns="0" rIns="0" bIns="0" rtlCol="0" anchor="t"/>
          <a:lstStyle/>
          <a:p>
            <a:pPr marL="0" indent="0" algn="l">
              <a:lnSpc>
                <a:spcPts val="2700"/>
              </a:lnSpc>
              <a:buNone/>
            </a:pPr>
            <a:r>
              <a:rPr lang="en-US" sz="2800" b="1" dirty="0">
                <a:solidFill>
                  <a:srgbClr val="006747"/>
                </a:solidFill>
                <a:latin typeface="Aptos Display" panose="020B0004020202020204" pitchFamily="34" charset="0"/>
                <a:ea typeface="Noto Serif SC Bold" pitchFamily="34" charset="-122"/>
                <a:cs typeface="Noto Serif SC Bold" pitchFamily="34" charset="-120"/>
              </a:rPr>
              <a:t>Backend</a:t>
            </a:r>
            <a:endParaRPr lang="en-US" sz="2800" dirty="0">
              <a:latin typeface="Aptos Display" panose="020B0004020202020204" pitchFamily="34" charset="0"/>
            </a:endParaRPr>
          </a:p>
        </p:txBody>
      </p:sp>
      <p:sp>
        <p:nvSpPr>
          <p:cNvPr id="11" name="Text 4">
            <a:extLst>
              <a:ext uri="{FF2B5EF4-FFF2-40B4-BE49-F238E27FC236}">
                <a16:creationId xmlns:a16="http://schemas.microsoft.com/office/drawing/2014/main" id="{FD2D4936-6007-3DFC-39C3-B354C35D558F}"/>
              </a:ext>
            </a:extLst>
          </p:cNvPr>
          <p:cNvSpPr/>
          <p:nvPr/>
        </p:nvSpPr>
        <p:spPr>
          <a:xfrm>
            <a:off x="5309886" y="2913184"/>
            <a:ext cx="6401633" cy="354330"/>
          </a:xfrm>
          <a:prstGeom prst="rect">
            <a:avLst/>
          </a:prstGeom>
          <a:noFill/>
          <a:ln/>
        </p:spPr>
        <p:txBody>
          <a:bodyPr wrap="none" lIns="0" tIns="0" rIns="0" bIns="0" rtlCol="0" anchor="t"/>
          <a:lstStyle/>
          <a:p>
            <a:pPr marL="0" indent="0" algn="l">
              <a:lnSpc>
                <a:spcPts val="2750"/>
              </a:lnSpc>
              <a:buNone/>
            </a:pPr>
            <a:r>
              <a:rPr lang="en-US" sz="2000" dirty="0">
                <a:solidFill>
                  <a:srgbClr val="4B4A4A"/>
                </a:solidFill>
                <a:latin typeface="Aptos Display" panose="020B0004020202020204" pitchFamily="34" charset="0"/>
                <a:ea typeface="Geist" pitchFamily="34" charset="-122"/>
                <a:cs typeface="Geist" pitchFamily="34" charset="-120"/>
              </a:rPr>
              <a:t>Nodejs</a:t>
            </a:r>
            <a:endParaRPr lang="en-US" sz="2000" dirty="0">
              <a:latin typeface="Aptos Display" panose="020B0004020202020204" pitchFamily="34" charset="0"/>
            </a:endParaRPr>
          </a:p>
        </p:txBody>
      </p:sp>
      <p:pic>
        <p:nvPicPr>
          <p:cNvPr id="12" name="Image 2" descr="preencoded.png">
            <a:extLst>
              <a:ext uri="{FF2B5EF4-FFF2-40B4-BE49-F238E27FC236}">
                <a16:creationId xmlns:a16="http://schemas.microsoft.com/office/drawing/2014/main" id="{AAE949AB-528D-33FC-4910-54BFA708FBCC}"/>
              </a:ext>
            </a:extLst>
          </p:cNvPr>
          <p:cNvPicPr>
            <a:picLocks noChangeAspect="1"/>
          </p:cNvPicPr>
          <p:nvPr/>
        </p:nvPicPr>
        <p:blipFill>
          <a:blip r:embed="rId4"/>
          <a:stretch>
            <a:fillRect/>
          </a:stretch>
        </p:blipFill>
        <p:spPr>
          <a:xfrm>
            <a:off x="775216" y="3448171"/>
            <a:ext cx="553641" cy="553641"/>
          </a:xfrm>
          <a:prstGeom prst="rect">
            <a:avLst/>
          </a:prstGeom>
        </p:spPr>
      </p:pic>
      <p:sp>
        <p:nvSpPr>
          <p:cNvPr id="13" name="Text 5">
            <a:extLst>
              <a:ext uri="{FF2B5EF4-FFF2-40B4-BE49-F238E27FC236}">
                <a16:creationId xmlns:a16="http://schemas.microsoft.com/office/drawing/2014/main" id="{C18383BF-6D2C-8C03-EF44-5FA0AD4BB849}"/>
              </a:ext>
            </a:extLst>
          </p:cNvPr>
          <p:cNvSpPr/>
          <p:nvPr/>
        </p:nvSpPr>
        <p:spPr>
          <a:xfrm>
            <a:off x="775216" y="4278632"/>
            <a:ext cx="2768679" cy="345996"/>
          </a:xfrm>
          <a:prstGeom prst="rect">
            <a:avLst/>
          </a:prstGeom>
          <a:noFill/>
          <a:ln/>
        </p:spPr>
        <p:txBody>
          <a:bodyPr wrap="none" lIns="0" tIns="0" rIns="0" bIns="0" rtlCol="0" anchor="t"/>
          <a:lstStyle/>
          <a:p>
            <a:pPr marL="0" indent="0" algn="l">
              <a:lnSpc>
                <a:spcPts val="2700"/>
              </a:lnSpc>
              <a:buNone/>
            </a:pPr>
            <a:r>
              <a:rPr lang="en-US" sz="2800" b="1" dirty="0">
                <a:solidFill>
                  <a:srgbClr val="006747"/>
                </a:solidFill>
                <a:latin typeface="Aptos Display" panose="020B0004020202020204" pitchFamily="34" charset="0"/>
                <a:ea typeface="Noto Serif SC Bold" pitchFamily="34" charset="-122"/>
                <a:cs typeface="Noto Serif SC Bold" pitchFamily="34" charset="-120"/>
              </a:rPr>
              <a:t>Database</a:t>
            </a:r>
            <a:endParaRPr lang="en-US" sz="2800" dirty="0">
              <a:latin typeface="Aptos Display" panose="020B0004020202020204" pitchFamily="34" charset="0"/>
            </a:endParaRPr>
          </a:p>
        </p:txBody>
      </p:sp>
      <p:sp>
        <p:nvSpPr>
          <p:cNvPr id="14" name="Text 6">
            <a:extLst>
              <a:ext uri="{FF2B5EF4-FFF2-40B4-BE49-F238E27FC236}">
                <a16:creationId xmlns:a16="http://schemas.microsoft.com/office/drawing/2014/main" id="{3924CAB2-57AE-E4F4-0F10-1D013FDDC35F}"/>
              </a:ext>
            </a:extLst>
          </p:cNvPr>
          <p:cNvSpPr/>
          <p:nvPr/>
        </p:nvSpPr>
        <p:spPr>
          <a:xfrm>
            <a:off x="775216" y="4757502"/>
            <a:ext cx="6401514" cy="354330"/>
          </a:xfrm>
          <a:prstGeom prst="rect">
            <a:avLst/>
          </a:prstGeom>
          <a:noFill/>
          <a:ln/>
        </p:spPr>
        <p:txBody>
          <a:bodyPr wrap="none" lIns="0" tIns="0" rIns="0" bIns="0" rtlCol="0" anchor="t"/>
          <a:lstStyle/>
          <a:p>
            <a:pPr marL="0" indent="0" algn="l">
              <a:lnSpc>
                <a:spcPts val="2750"/>
              </a:lnSpc>
              <a:buNone/>
            </a:pPr>
            <a:r>
              <a:rPr lang="en-US" sz="2000" dirty="0">
                <a:solidFill>
                  <a:srgbClr val="4B4A4A"/>
                </a:solidFill>
                <a:latin typeface="Aptos Display" panose="020B0004020202020204" pitchFamily="34" charset="0"/>
                <a:ea typeface="Geist" pitchFamily="34" charset="-122"/>
                <a:cs typeface="Geist" pitchFamily="34" charset="-120"/>
              </a:rPr>
              <a:t>MongoDB Atlas</a:t>
            </a:r>
            <a:endParaRPr lang="en-US" sz="2000" dirty="0">
              <a:latin typeface="Aptos Display" panose="020B0004020202020204" pitchFamily="34" charset="0"/>
            </a:endParaRPr>
          </a:p>
        </p:txBody>
      </p:sp>
      <p:pic>
        <p:nvPicPr>
          <p:cNvPr id="21" name="Image 5" descr="preencoded.png">
            <a:extLst>
              <a:ext uri="{FF2B5EF4-FFF2-40B4-BE49-F238E27FC236}">
                <a16:creationId xmlns:a16="http://schemas.microsoft.com/office/drawing/2014/main" id="{0DC0EA02-3FE2-2518-3F0F-F7FE75FCD0F6}"/>
              </a:ext>
            </a:extLst>
          </p:cNvPr>
          <p:cNvPicPr>
            <a:picLocks noChangeAspect="1"/>
          </p:cNvPicPr>
          <p:nvPr/>
        </p:nvPicPr>
        <p:blipFill>
          <a:blip r:embed="rId5"/>
          <a:stretch>
            <a:fillRect/>
          </a:stretch>
        </p:blipFill>
        <p:spPr>
          <a:xfrm>
            <a:off x="5309886" y="3433946"/>
            <a:ext cx="553641" cy="553641"/>
          </a:xfrm>
          <a:prstGeom prst="rect">
            <a:avLst/>
          </a:prstGeom>
        </p:spPr>
      </p:pic>
      <p:sp>
        <p:nvSpPr>
          <p:cNvPr id="22" name="Text 11">
            <a:extLst>
              <a:ext uri="{FF2B5EF4-FFF2-40B4-BE49-F238E27FC236}">
                <a16:creationId xmlns:a16="http://schemas.microsoft.com/office/drawing/2014/main" id="{56C0291F-644B-4DD7-3DB9-0598852BD27B}"/>
              </a:ext>
            </a:extLst>
          </p:cNvPr>
          <p:cNvSpPr/>
          <p:nvPr/>
        </p:nvSpPr>
        <p:spPr>
          <a:xfrm>
            <a:off x="5309886" y="4264407"/>
            <a:ext cx="2768679" cy="345996"/>
          </a:xfrm>
          <a:prstGeom prst="rect">
            <a:avLst/>
          </a:prstGeom>
          <a:noFill/>
          <a:ln/>
        </p:spPr>
        <p:txBody>
          <a:bodyPr wrap="none" lIns="0" tIns="0" rIns="0" bIns="0" rtlCol="0" anchor="t"/>
          <a:lstStyle/>
          <a:p>
            <a:pPr marL="0" indent="0" algn="l">
              <a:lnSpc>
                <a:spcPts val="2700"/>
              </a:lnSpc>
              <a:buNone/>
            </a:pPr>
            <a:r>
              <a:rPr lang="en-US" sz="2800" b="1" dirty="0">
                <a:solidFill>
                  <a:srgbClr val="006747"/>
                </a:solidFill>
                <a:latin typeface="Aptos Display" panose="020B0004020202020204" pitchFamily="34" charset="0"/>
                <a:ea typeface="Noto Serif SC Bold" pitchFamily="34" charset="-122"/>
                <a:cs typeface="Noto Serif SC Bold" pitchFamily="34" charset="-120"/>
              </a:rPr>
              <a:t>Hosting</a:t>
            </a:r>
            <a:endParaRPr lang="en-US" sz="2800" dirty="0">
              <a:latin typeface="Aptos Display" panose="020B0004020202020204" pitchFamily="34" charset="0"/>
            </a:endParaRPr>
          </a:p>
        </p:txBody>
      </p:sp>
      <p:sp>
        <p:nvSpPr>
          <p:cNvPr id="23" name="Text 12">
            <a:extLst>
              <a:ext uri="{FF2B5EF4-FFF2-40B4-BE49-F238E27FC236}">
                <a16:creationId xmlns:a16="http://schemas.microsoft.com/office/drawing/2014/main" id="{0C873D30-5E1B-84AF-079A-05CFAE711433}"/>
              </a:ext>
            </a:extLst>
          </p:cNvPr>
          <p:cNvSpPr/>
          <p:nvPr/>
        </p:nvSpPr>
        <p:spPr>
          <a:xfrm>
            <a:off x="5309886" y="4743276"/>
            <a:ext cx="6401633" cy="354330"/>
          </a:xfrm>
          <a:prstGeom prst="rect">
            <a:avLst/>
          </a:prstGeom>
          <a:noFill/>
          <a:ln/>
        </p:spPr>
        <p:txBody>
          <a:bodyPr wrap="none" lIns="0" tIns="0" rIns="0" bIns="0" rtlCol="0" anchor="t"/>
          <a:lstStyle/>
          <a:p>
            <a:pPr marL="0" indent="0" algn="l">
              <a:lnSpc>
                <a:spcPts val="2750"/>
              </a:lnSpc>
              <a:buNone/>
            </a:pPr>
            <a:r>
              <a:rPr lang="en-US" sz="2000" dirty="0" err="1">
                <a:solidFill>
                  <a:srgbClr val="4B4A4A"/>
                </a:solidFill>
                <a:latin typeface="Aptos Display" panose="020B0004020202020204" pitchFamily="34" charset="0"/>
                <a:ea typeface="Geist" pitchFamily="34" charset="-122"/>
                <a:cs typeface="Geist" pitchFamily="34" charset="-120"/>
              </a:rPr>
              <a:t>Vercel</a:t>
            </a:r>
            <a:r>
              <a:rPr lang="en-US" sz="2000" dirty="0">
                <a:solidFill>
                  <a:srgbClr val="4B4A4A"/>
                </a:solidFill>
                <a:latin typeface="Aptos Display" panose="020B0004020202020204" pitchFamily="34" charset="0"/>
                <a:ea typeface="Geist" pitchFamily="34" charset="-122"/>
                <a:cs typeface="Geist" pitchFamily="34" charset="-120"/>
              </a:rPr>
              <a:t> , Render</a:t>
            </a:r>
            <a:endParaRPr lang="en-US" sz="2000" dirty="0">
              <a:latin typeface="Aptos Display" panose="020B0004020202020204" pitchFamily="34" charset="0"/>
            </a:endParaRPr>
          </a:p>
        </p:txBody>
      </p:sp>
      <p:pic>
        <p:nvPicPr>
          <p:cNvPr id="25" name="Image 1" descr="preencoded.png">
            <a:extLst>
              <a:ext uri="{FF2B5EF4-FFF2-40B4-BE49-F238E27FC236}">
                <a16:creationId xmlns:a16="http://schemas.microsoft.com/office/drawing/2014/main" id="{2E9735B0-A323-2E89-E298-E7C7BF2BC050}"/>
              </a:ext>
            </a:extLst>
          </p:cNvPr>
          <p:cNvPicPr>
            <a:picLocks noChangeAspect="1"/>
          </p:cNvPicPr>
          <p:nvPr/>
        </p:nvPicPr>
        <p:blipFill>
          <a:blip r:embed="rId3"/>
          <a:stretch>
            <a:fillRect/>
          </a:stretch>
        </p:blipFill>
        <p:spPr>
          <a:xfrm>
            <a:off x="775215" y="1578612"/>
            <a:ext cx="553641" cy="553641"/>
          </a:xfrm>
          <a:prstGeom prst="rect">
            <a:avLst/>
          </a:prstGeom>
        </p:spPr>
      </p:pic>
      <p:sp>
        <p:nvSpPr>
          <p:cNvPr id="26" name="Slide Number Placeholder 2">
            <a:extLst>
              <a:ext uri="{FF2B5EF4-FFF2-40B4-BE49-F238E27FC236}">
                <a16:creationId xmlns:a16="http://schemas.microsoft.com/office/drawing/2014/main" id="{0CDE8232-1444-AC9F-3009-270955DD6138}"/>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278005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9391A-F424-FD1E-1C0E-9CB7BB8E5B0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56043BE-0918-5DF7-968D-187D6C27FBF1}"/>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358D3657-F35F-DEAE-319E-05D60C5FDADA}"/>
              </a:ext>
            </a:extLst>
          </p:cNvPr>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9" name="Picture 8">
            <a:extLst>
              <a:ext uri="{FF2B5EF4-FFF2-40B4-BE49-F238E27FC236}">
                <a16:creationId xmlns:a16="http://schemas.microsoft.com/office/drawing/2014/main" id="{A840A6CB-9C4B-EB81-D979-4FFFF9899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pic>
        <p:nvPicPr>
          <p:cNvPr id="4" name="Picture 3">
            <a:extLst>
              <a:ext uri="{FF2B5EF4-FFF2-40B4-BE49-F238E27FC236}">
                <a16:creationId xmlns:a16="http://schemas.microsoft.com/office/drawing/2014/main" id="{68AF2346-8751-F6F7-70DC-0813A87CD8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563848"/>
            <a:ext cx="9144000" cy="3039065"/>
          </a:xfrm>
          <a:prstGeom prst="rect">
            <a:avLst/>
          </a:prstGeom>
          <a:noFill/>
          <a:ln>
            <a:noFill/>
          </a:ln>
        </p:spPr>
      </p:pic>
      <p:sp>
        <p:nvSpPr>
          <p:cNvPr id="6" name="TextBox 5">
            <a:extLst>
              <a:ext uri="{FF2B5EF4-FFF2-40B4-BE49-F238E27FC236}">
                <a16:creationId xmlns:a16="http://schemas.microsoft.com/office/drawing/2014/main" id="{A8CA8A6B-6D36-D228-9431-E8A683764A7F}"/>
              </a:ext>
            </a:extLst>
          </p:cNvPr>
          <p:cNvSpPr txBox="1"/>
          <p:nvPr/>
        </p:nvSpPr>
        <p:spPr>
          <a:xfrm>
            <a:off x="528524" y="1423717"/>
            <a:ext cx="4572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Overall Structure</a:t>
            </a:r>
            <a:endParaRPr lang="en-IN" dirty="0"/>
          </a:p>
        </p:txBody>
      </p:sp>
    </p:spTree>
    <p:extLst>
      <p:ext uri="{BB962C8B-B14F-4D97-AF65-F5344CB8AC3E}">
        <p14:creationId xmlns:p14="http://schemas.microsoft.com/office/powerpoint/2010/main" val="39184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FB7B-ED5B-99F3-3342-815D693457B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6FAE4A1-00D6-D7CC-38E8-64B7BC67D857}"/>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7B59BBBF-E0CE-3A70-914C-FA9B1ACA99CE}"/>
              </a:ext>
            </a:extLst>
          </p:cNvPr>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9" name="Picture 8">
            <a:extLst>
              <a:ext uri="{FF2B5EF4-FFF2-40B4-BE49-F238E27FC236}">
                <a16:creationId xmlns:a16="http://schemas.microsoft.com/office/drawing/2014/main" id="{46D353A2-959A-6876-0F43-B628A507A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C79C34AF-CD28-CFA9-767F-970B5BC87852}"/>
              </a:ext>
            </a:extLst>
          </p:cNvPr>
          <p:cNvSpPr txBox="1"/>
          <p:nvPr/>
        </p:nvSpPr>
        <p:spPr>
          <a:xfrm>
            <a:off x="528524" y="1170614"/>
            <a:ext cx="4572000" cy="369332"/>
          </a:xfrm>
          <a:prstGeom prst="rect">
            <a:avLst/>
          </a:prstGeom>
          <a:noFill/>
        </p:spPr>
        <p:txBody>
          <a:bodyPr wrap="square">
            <a:spAutoFit/>
          </a:bodyPr>
          <a:lstStyle/>
          <a:p>
            <a:r>
              <a:rPr lang="en-US" b="1" dirty="0"/>
              <a:t>Use Case Diagram</a:t>
            </a:r>
            <a:endParaRPr lang="en-IN" dirty="0"/>
          </a:p>
        </p:txBody>
      </p:sp>
      <p:pic>
        <p:nvPicPr>
          <p:cNvPr id="2" name="Picture 1">
            <a:extLst>
              <a:ext uri="{FF2B5EF4-FFF2-40B4-BE49-F238E27FC236}">
                <a16:creationId xmlns:a16="http://schemas.microsoft.com/office/drawing/2014/main" id="{40118594-B6BF-C36C-9938-5C8A42CF88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539947"/>
            <a:ext cx="5673725" cy="5318054"/>
          </a:xfrm>
          <a:prstGeom prst="rect">
            <a:avLst/>
          </a:prstGeom>
          <a:noFill/>
          <a:ln>
            <a:noFill/>
          </a:ln>
        </p:spPr>
      </p:pic>
    </p:spTree>
    <p:extLst>
      <p:ext uri="{BB962C8B-B14F-4D97-AF65-F5344CB8AC3E}">
        <p14:creationId xmlns:p14="http://schemas.microsoft.com/office/powerpoint/2010/main" val="110144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735EF-AD5B-CB7D-D6A2-407EA74E134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3383018-00A6-F8D5-4CEF-0CE2977E66E4}"/>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181D2BD7-F32C-F786-2D89-FC5FA49CBFFB}"/>
              </a:ext>
            </a:extLst>
          </p:cNvPr>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9" name="Picture 8">
            <a:extLst>
              <a:ext uri="{FF2B5EF4-FFF2-40B4-BE49-F238E27FC236}">
                <a16:creationId xmlns:a16="http://schemas.microsoft.com/office/drawing/2014/main" id="{FB73E30F-BCF1-20B1-19DA-19B4A16238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6" name="TextBox 5">
            <a:extLst>
              <a:ext uri="{FF2B5EF4-FFF2-40B4-BE49-F238E27FC236}">
                <a16:creationId xmlns:a16="http://schemas.microsoft.com/office/drawing/2014/main" id="{5B2606AE-2AFC-BEC2-CCF2-11DAF69483D9}"/>
              </a:ext>
            </a:extLst>
          </p:cNvPr>
          <p:cNvSpPr txBox="1"/>
          <p:nvPr/>
        </p:nvSpPr>
        <p:spPr>
          <a:xfrm>
            <a:off x="528524" y="1143000"/>
            <a:ext cx="4572000" cy="369332"/>
          </a:xfrm>
          <a:prstGeom prst="rect">
            <a:avLst/>
          </a:prstGeom>
          <a:noFill/>
        </p:spPr>
        <p:txBody>
          <a:bodyPr wrap="square">
            <a:spAutoFit/>
          </a:bodyPr>
          <a:lstStyle/>
          <a:p>
            <a:r>
              <a:rPr lang="en-US" b="1" dirty="0"/>
              <a:t>Class Diagram</a:t>
            </a:r>
            <a:endParaRPr lang="en-IN" dirty="0"/>
          </a:p>
        </p:txBody>
      </p:sp>
      <p:pic>
        <p:nvPicPr>
          <p:cNvPr id="7" name="Picture 6">
            <a:extLst>
              <a:ext uri="{FF2B5EF4-FFF2-40B4-BE49-F238E27FC236}">
                <a16:creationId xmlns:a16="http://schemas.microsoft.com/office/drawing/2014/main" id="{8D034ED4-B570-1306-A281-443A78B6B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1428329"/>
            <a:ext cx="6733381" cy="5424591"/>
          </a:xfrm>
          <a:prstGeom prst="rect">
            <a:avLst/>
          </a:prstGeom>
        </p:spPr>
      </p:pic>
    </p:spTree>
    <p:extLst>
      <p:ext uri="{BB962C8B-B14F-4D97-AF65-F5344CB8AC3E}">
        <p14:creationId xmlns:p14="http://schemas.microsoft.com/office/powerpoint/2010/main" val="418946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5D5F8-34A0-F72F-7922-FFE40FB4FF6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780BAE9-0CBE-8FEE-7581-99E968F974D1}"/>
              </a:ext>
            </a:extLst>
          </p:cNvPr>
          <p:cNvSpPr>
            <a:spLocks noGrp="1"/>
          </p:cNvSpPr>
          <p:nvPr>
            <p:ph type="title"/>
          </p:nvPr>
        </p:nvSpPr>
        <p:spPr>
          <a:xfrm>
            <a:off x="0" y="0"/>
            <a:ext cx="9144000" cy="914400"/>
          </a:xfrm>
          <a:solidFill>
            <a:schemeClr val="accent1">
              <a:lumMod val="75000"/>
            </a:schemeClr>
          </a:solidFill>
        </p:spPr>
        <p:txBody>
          <a:bodyPr>
            <a:noAutofit/>
          </a:bodyPr>
          <a:lstStyle/>
          <a:p>
            <a:r>
              <a:rPr lang="en-US" sz="2000" b="1" dirty="0">
                <a:latin typeface="Calibri" pitchFamily="34" charset="0"/>
                <a:cs typeface="Calibri" pitchFamily="34" charset="0"/>
              </a:rPr>
              <a:t>Project Presentation</a:t>
            </a:r>
            <a:br>
              <a:rPr lang="en-US" sz="2000" b="1" dirty="0">
                <a:latin typeface="Calibri" pitchFamily="34" charset="0"/>
                <a:cs typeface="Calibri" pitchFamily="34" charset="0"/>
              </a:rPr>
            </a:br>
            <a:r>
              <a:rPr lang="en-US" sz="1600" b="1" dirty="0">
                <a:latin typeface="Calibri" pitchFamily="34" charset="0"/>
                <a:cs typeface="Calibri" pitchFamily="34" charset="0"/>
              </a:rPr>
              <a:t>on</a:t>
            </a:r>
            <a:br>
              <a:rPr lang="en-US" sz="1600" b="1" dirty="0">
                <a:latin typeface="Calibri" pitchFamily="34" charset="0"/>
                <a:cs typeface="Calibri" pitchFamily="34" charset="0"/>
              </a:rPr>
            </a:br>
            <a:r>
              <a:rPr lang="en-US" sz="1400" b="1" dirty="0"/>
              <a:t>Future Mesh Enhancing Employability Through Mentorship and Smart Job Matching </a:t>
            </a:r>
            <a:endParaRPr lang="en-IN" sz="1400" dirty="0"/>
          </a:p>
        </p:txBody>
      </p:sp>
      <p:sp>
        <p:nvSpPr>
          <p:cNvPr id="3" name="Slide Number Placeholder 2">
            <a:extLst>
              <a:ext uri="{FF2B5EF4-FFF2-40B4-BE49-F238E27FC236}">
                <a16:creationId xmlns:a16="http://schemas.microsoft.com/office/drawing/2014/main" id="{560B161F-D55A-C9A0-7D0A-E8B41DE81F8C}"/>
              </a:ext>
            </a:extLst>
          </p:cNvPr>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9" name="Picture 8">
            <a:extLst>
              <a:ext uri="{FF2B5EF4-FFF2-40B4-BE49-F238E27FC236}">
                <a16:creationId xmlns:a16="http://schemas.microsoft.com/office/drawing/2014/main" id="{20814B28-45B1-6958-7564-CF3C5A7EE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57049" cy="914400"/>
          </a:xfrm>
          <a:prstGeom prst="rect">
            <a:avLst/>
          </a:prstGeom>
        </p:spPr>
      </p:pic>
      <p:sp>
        <p:nvSpPr>
          <p:cNvPr id="4" name="TextBox 3">
            <a:extLst>
              <a:ext uri="{FF2B5EF4-FFF2-40B4-BE49-F238E27FC236}">
                <a16:creationId xmlns:a16="http://schemas.microsoft.com/office/drawing/2014/main" id="{A8A13C5D-4223-2846-B0D2-D01474F5667C}"/>
              </a:ext>
            </a:extLst>
          </p:cNvPr>
          <p:cNvSpPr txBox="1"/>
          <p:nvPr/>
        </p:nvSpPr>
        <p:spPr>
          <a:xfrm>
            <a:off x="528524" y="1066800"/>
            <a:ext cx="4572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Sequence Diagram</a:t>
            </a:r>
            <a:endParaRPr lang="en-IN" dirty="0"/>
          </a:p>
        </p:txBody>
      </p:sp>
      <p:pic>
        <p:nvPicPr>
          <p:cNvPr id="7" name="Picture 6">
            <a:extLst>
              <a:ext uri="{FF2B5EF4-FFF2-40B4-BE49-F238E27FC236}">
                <a16:creationId xmlns:a16="http://schemas.microsoft.com/office/drawing/2014/main" id="{CF4417E1-85EF-3CB3-5700-AE652C90E4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36132"/>
            <a:ext cx="8382000" cy="5421869"/>
          </a:xfrm>
          <a:prstGeom prst="rect">
            <a:avLst/>
          </a:prstGeom>
        </p:spPr>
      </p:pic>
    </p:spTree>
    <p:extLst>
      <p:ext uri="{BB962C8B-B14F-4D97-AF65-F5344CB8AC3E}">
        <p14:creationId xmlns:p14="http://schemas.microsoft.com/office/powerpoint/2010/main" val="3476444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6789</TotalTime>
  <Words>1120</Words>
  <Application>Microsoft Office PowerPoint</Application>
  <PresentationFormat>On-screen Show (4:3)</PresentationFormat>
  <Paragraphs>166</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Algerian</vt:lpstr>
      <vt:lpstr>Aptos Display</vt:lpstr>
      <vt:lpstr>Aptos Narrow</vt:lpstr>
      <vt:lpstr>Arial</vt:lpstr>
      <vt:lpstr>Arial Black</vt:lpstr>
      <vt:lpstr>Calibri</vt:lpstr>
      <vt:lpstr>Times New Roman</vt:lpstr>
      <vt:lpstr>Wingdings</vt:lpstr>
      <vt:lpstr>Office Theme</vt:lpstr>
      <vt:lpstr>PowerPoint Presentation</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lpstr>Project Presentation on Future Mesh Enhancing Employability Through Mentorship and Smart Job Matching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ENUM</dc:title>
  <dc:creator>Hota Family</dc:creator>
  <cp:lastModifiedBy>Abhisek Panda</cp:lastModifiedBy>
  <cp:revision>1016</cp:revision>
  <dcterms:created xsi:type="dcterms:W3CDTF">2006-08-16T00:00:00Z</dcterms:created>
  <dcterms:modified xsi:type="dcterms:W3CDTF">2025-11-27T18:10:05Z</dcterms:modified>
</cp:coreProperties>
</file>